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60" r:id="rId4"/>
    <p:sldId id="262" r:id="rId5"/>
    <p:sldId id="269" r:id="rId6"/>
    <p:sldId id="264" r:id="rId7"/>
    <p:sldId id="270" r:id="rId8"/>
    <p:sldId id="271" r:id="rId9"/>
    <p:sldId id="273" r:id="rId10"/>
    <p:sldId id="274" r:id="rId11"/>
    <p:sldId id="27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23" autoAdjust="0"/>
    <p:restoredTop sz="94660"/>
  </p:normalViewPr>
  <p:slideViewPr>
    <p:cSldViewPr snapToGrid="0">
      <p:cViewPr varScale="1">
        <p:scale>
          <a:sx n="106" d="100"/>
          <a:sy n="106" d="100"/>
        </p:scale>
        <p:origin x="78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tif"/><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tif"/><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pic>
        <p:nvPicPr>
          <p:cNvPr id="5" name="Picture 4" descr="A close up of a dog&#10;&#10;AI-generated content may be incorrect.">
            <a:extLst>
              <a:ext uri="{FF2B5EF4-FFF2-40B4-BE49-F238E27FC236}">
                <a16:creationId xmlns:a16="http://schemas.microsoft.com/office/drawing/2014/main" id="{389378AE-F200-7239-303C-9557490F98D3}"/>
              </a:ext>
            </a:extLst>
          </p:cNvPr>
          <p:cNvPicPr>
            <a:picLocks noChangeAspect="1"/>
          </p:cNvPicPr>
          <p:nvPr userDrawn="1"/>
        </p:nvPicPr>
        <p:blipFill>
          <a:blip r:embed="rId2">
            <a:extLst>
              <a:ext uri="{28A0092B-C50C-407E-A947-70E740481C1C}">
                <a14:useLocalDpi xmlns:a14="http://schemas.microsoft.com/office/drawing/2010/main" val="0"/>
              </a:ext>
            </a:extLst>
          </a:blip>
          <a:srcRect l="17070" t="9905" r="1649" b="8858"/>
          <a:stretch/>
        </p:blipFill>
        <p:spPr>
          <a:xfrm>
            <a:off x="6410" y="0"/>
            <a:ext cx="12185590" cy="6858000"/>
          </a:xfrm>
          <a:prstGeom prst="rect">
            <a:avLst/>
          </a:prstGeom>
        </p:spPr>
      </p:pic>
      <p:sp>
        <p:nvSpPr>
          <p:cNvPr id="2" name="Title 1">
            <a:extLst>
              <a:ext uri="{FF2B5EF4-FFF2-40B4-BE49-F238E27FC236}">
                <a16:creationId xmlns:a16="http://schemas.microsoft.com/office/drawing/2014/main" id="{DCB6F9C7-CB8E-6712-CEBB-FEAD3101F13B}"/>
              </a:ext>
            </a:extLst>
          </p:cNvPr>
          <p:cNvSpPr>
            <a:spLocks noGrp="1"/>
          </p:cNvSpPr>
          <p:nvPr>
            <p:ph type="ctrTitle"/>
          </p:nvPr>
        </p:nvSpPr>
        <p:spPr>
          <a:xfrm>
            <a:off x="864000" y="2819400"/>
            <a:ext cx="7479900" cy="2387600"/>
          </a:xfrm>
        </p:spPr>
        <p:txBody>
          <a:bodyPr anchor="b">
            <a:noAutofit/>
          </a:bodyPr>
          <a:lstStyle>
            <a:lvl1pPr algn="l">
              <a:defRPr sz="6000">
                <a:solidFill>
                  <a:schemeClr val="bg1"/>
                </a:solidFill>
              </a:defRPr>
            </a:lvl1pPr>
          </a:lstStyle>
          <a:p>
            <a:r>
              <a:rPr lang="en-US" dirty="0"/>
              <a:t>Click to edit Master title style</a:t>
            </a:r>
            <a:endParaRPr lang="en-IE" dirty="0"/>
          </a:p>
        </p:txBody>
      </p:sp>
      <p:sp>
        <p:nvSpPr>
          <p:cNvPr id="3" name="Subtitle 2">
            <a:extLst>
              <a:ext uri="{FF2B5EF4-FFF2-40B4-BE49-F238E27FC236}">
                <a16:creationId xmlns:a16="http://schemas.microsoft.com/office/drawing/2014/main" id="{7305B9FB-CAA0-E31D-B970-D23AF666274F}"/>
              </a:ext>
            </a:extLst>
          </p:cNvPr>
          <p:cNvSpPr>
            <a:spLocks noGrp="1"/>
          </p:cNvSpPr>
          <p:nvPr>
            <p:ph type="subTitle" idx="1"/>
          </p:nvPr>
        </p:nvSpPr>
        <p:spPr>
          <a:xfrm>
            <a:off x="864000" y="5207000"/>
            <a:ext cx="7479900" cy="787000"/>
          </a:xfrm>
        </p:spPr>
        <p:txBody>
          <a:bodyPr anchor="b">
            <a:no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IE" dirty="0"/>
          </a:p>
        </p:txBody>
      </p:sp>
      <p:pic>
        <p:nvPicPr>
          <p:cNvPr id="7" name="Graphic 6">
            <a:extLst>
              <a:ext uri="{FF2B5EF4-FFF2-40B4-BE49-F238E27FC236}">
                <a16:creationId xmlns:a16="http://schemas.microsoft.com/office/drawing/2014/main" id="{9C3E908A-7658-0565-746E-845C6E58B5D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870410" y="864000"/>
            <a:ext cx="1912938" cy="260517"/>
          </a:xfrm>
          <a:prstGeom prst="rect">
            <a:avLst/>
          </a:prstGeom>
        </p:spPr>
      </p:pic>
    </p:spTree>
    <p:extLst>
      <p:ext uri="{BB962C8B-B14F-4D97-AF65-F5344CB8AC3E}">
        <p14:creationId xmlns:p14="http://schemas.microsoft.com/office/powerpoint/2010/main" val="2192818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2_Title Slide">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32E59B4-34DE-5FA0-DF47-6C760B9F911C}"/>
              </a:ext>
            </a:extLst>
          </p:cNvPr>
          <p:cNvPicPr>
            <a:picLocks noChangeAspect="1"/>
          </p:cNvPicPr>
          <p:nvPr userDrawn="1"/>
        </p:nvPicPr>
        <p:blipFill>
          <a:blip r:embed="rId2">
            <a:extLst>
              <a:ext uri="{28A0092B-C50C-407E-A947-70E740481C1C}">
                <a14:useLocalDpi xmlns:a14="http://schemas.microsoft.com/office/drawing/2010/main" val="0"/>
              </a:ext>
            </a:extLst>
          </a:blip>
          <a:srcRect t="12264" r="24528" b="12264"/>
          <a:stretch/>
        </p:blipFill>
        <p:spPr>
          <a:xfrm>
            <a:off x="0" y="0"/>
            <a:ext cx="12192000" cy="6858000"/>
          </a:xfrm>
          <a:prstGeom prst="rect">
            <a:avLst/>
          </a:prstGeom>
        </p:spPr>
      </p:pic>
      <p:sp>
        <p:nvSpPr>
          <p:cNvPr id="8" name="Rectangle 7">
            <a:extLst>
              <a:ext uri="{FF2B5EF4-FFF2-40B4-BE49-F238E27FC236}">
                <a16:creationId xmlns:a16="http://schemas.microsoft.com/office/drawing/2014/main" id="{3FA20CF0-3D76-8DC0-8CE9-F992091915A2}"/>
              </a:ext>
            </a:extLst>
          </p:cNvPr>
          <p:cNvSpPr/>
          <p:nvPr userDrawn="1"/>
        </p:nvSpPr>
        <p:spPr>
          <a:xfrm>
            <a:off x="-1" y="0"/>
            <a:ext cx="8343901" cy="6858000"/>
          </a:xfrm>
          <a:prstGeom prst="rect">
            <a:avLst/>
          </a:prstGeom>
          <a:gradFill>
            <a:gsLst>
              <a:gs pos="0">
                <a:schemeClr val="tx1">
                  <a:alpha val="0"/>
                </a:schemeClr>
              </a:gs>
              <a:gs pos="100000">
                <a:schemeClr val="tx1">
                  <a:alpha val="19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E" dirty="0">
              <a:latin typeface="Cabin" pitchFamily="2" charset="0"/>
            </a:endParaRPr>
          </a:p>
        </p:txBody>
      </p:sp>
      <p:sp>
        <p:nvSpPr>
          <p:cNvPr id="2" name="Title 1">
            <a:extLst>
              <a:ext uri="{FF2B5EF4-FFF2-40B4-BE49-F238E27FC236}">
                <a16:creationId xmlns:a16="http://schemas.microsoft.com/office/drawing/2014/main" id="{DCB6F9C7-CB8E-6712-CEBB-FEAD3101F13B}"/>
              </a:ext>
            </a:extLst>
          </p:cNvPr>
          <p:cNvSpPr>
            <a:spLocks noGrp="1"/>
          </p:cNvSpPr>
          <p:nvPr>
            <p:ph type="ctrTitle"/>
          </p:nvPr>
        </p:nvSpPr>
        <p:spPr>
          <a:xfrm>
            <a:off x="864000" y="2819400"/>
            <a:ext cx="7479900" cy="2387600"/>
          </a:xfrm>
        </p:spPr>
        <p:txBody>
          <a:bodyPr anchor="b">
            <a:noAutofit/>
          </a:bodyPr>
          <a:lstStyle>
            <a:lvl1pPr algn="l">
              <a:defRPr sz="6000">
                <a:solidFill>
                  <a:schemeClr val="bg1"/>
                </a:solidFill>
              </a:defRPr>
            </a:lvl1pPr>
          </a:lstStyle>
          <a:p>
            <a:r>
              <a:rPr lang="en-US" dirty="0"/>
              <a:t>Click to edit Master title style</a:t>
            </a:r>
            <a:endParaRPr lang="en-IE" dirty="0"/>
          </a:p>
        </p:txBody>
      </p:sp>
      <p:sp>
        <p:nvSpPr>
          <p:cNvPr id="3" name="Subtitle 2">
            <a:extLst>
              <a:ext uri="{FF2B5EF4-FFF2-40B4-BE49-F238E27FC236}">
                <a16:creationId xmlns:a16="http://schemas.microsoft.com/office/drawing/2014/main" id="{7305B9FB-CAA0-E31D-B970-D23AF666274F}"/>
              </a:ext>
            </a:extLst>
          </p:cNvPr>
          <p:cNvSpPr>
            <a:spLocks noGrp="1"/>
          </p:cNvSpPr>
          <p:nvPr>
            <p:ph type="subTitle" idx="1"/>
          </p:nvPr>
        </p:nvSpPr>
        <p:spPr>
          <a:xfrm>
            <a:off x="864000" y="5207000"/>
            <a:ext cx="7479900" cy="787000"/>
          </a:xfrm>
        </p:spPr>
        <p:txBody>
          <a:bodyPr anchor="b">
            <a:no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IE" dirty="0"/>
          </a:p>
        </p:txBody>
      </p:sp>
      <p:pic>
        <p:nvPicPr>
          <p:cNvPr id="7" name="Graphic 6">
            <a:extLst>
              <a:ext uri="{FF2B5EF4-FFF2-40B4-BE49-F238E27FC236}">
                <a16:creationId xmlns:a16="http://schemas.microsoft.com/office/drawing/2014/main" id="{9C3E908A-7658-0565-746E-845C6E58B5D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870410" y="864000"/>
            <a:ext cx="1912938" cy="260517"/>
          </a:xfrm>
          <a:prstGeom prst="rect">
            <a:avLst/>
          </a:prstGeom>
        </p:spPr>
      </p:pic>
    </p:spTree>
    <p:extLst>
      <p:ext uri="{BB962C8B-B14F-4D97-AF65-F5344CB8AC3E}">
        <p14:creationId xmlns:p14="http://schemas.microsoft.com/office/powerpoint/2010/main" val="24480062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3_Title Slide">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6" name="Picture 5" descr="A close-up of a person's neck&#10;&#10;AI-generated content may be incorrect.">
            <a:extLst>
              <a:ext uri="{FF2B5EF4-FFF2-40B4-BE49-F238E27FC236}">
                <a16:creationId xmlns:a16="http://schemas.microsoft.com/office/drawing/2014/main" id="{D7FD91FB-40F1-8813-F732-CA90B055C84F}"/>
              </a:ext>
            </a:extLst>
          </p:cNvPr>
          <p:cNvPicPr>
            <a:picLocks noChangeAspect="1"/>
          </p:cNvPicPr>
          <p:nvPr userDrawn="1"/>
        </p:nvPicPr>
        <p:blipFill>
          <a:blip r:embed="rId2">
            <a:extLst>
              <a:ext uri="{28A0092B-C50C-407E-A947-70E740481C1C}">
                <a14:useLocalDpi xmlns:a14="http://schemas.microsoft.com/office/drawing/2010/main" val="0"/>
              </a:ext>
            </a:extLst>
          </a:blip>
          <a:srcRect t="4082" r="8163" b="4082"/>
          <a:stretch/>
        </p:blipFill>
        <p:spPr>
          <a:xfrm>
            <a:off x="0" y="0"/>
            <a:ext cx="12192000" cy="6858000"/>
          </a:xfrm>
          <a:prstGeom prst="rect">
            <a:avLst/>
          </a:prstGeom>
        </p:spPr>
      </p:pic>
      <p:sp>
        <p:nvSpPr>
          <p:cNvPr id="8" name="Rectangle 7">
            <a:extLst>
              <a:ext uri="{FF2B5EF4-FFF2-40B4-BE49-F238E27FC236}">
                <a16:creationId xmlns:a16="http://schemas.microsoft.com/office/drawing/2014/main" id="{3FA20CF0-3D76-8DC0-8CE9-F992091915A2}"/>
              </a:ext>
            </a:extLst>
          </p:cNvPr>
          <p:cNvSpPr/>
          <p:nvPr userDrawn="1"/>
        </p:nvSpPr>
        <p:spPr>
          <a:xfrm>
            <a:off x="-1" y="0"/>
            <a:ext cx="8343901" cy="6858000"/>
          </a:xfrm>
          <a:prstGeom prst="rect">
            <a:avLst/>
          </a:prstGeom>
          <a:gradFill>
            <a:gsLst>
              <a:gs pos="0">
                <a:schemeClr val="tx1">
                  <a:alpha val="0"/>
                </a:schemeClr>
              </a:gs>
              <a:gs pos="100000">
                <a:schemeClr val="tx1">
                  <a:alpha val="19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E" dirty="0">
              <a:latin typeface="Cabin" pitchFamily="2" charset="0"/>
            </a:endParaRPr>
          </a:p>
        </p:txBody>
      </p:sp>
      <p:sp>
        <p:nvSpPr>
          <p:cNvPr id="2" name="Title 1">
            <a:extLst>
              <a:ext uri="{FF2B5EF4-FFF2-40B4-BE49-F238E27FC236}">
                <a16:creationId xmlns:a16="http://schemas.microsoft.com/office/drawing/2014/main" id="{DCB6F9C7-CB8E-6712-CEBB-FEAD3101F13B}"/>
              </a:ext>
            </a:extLst>
          </p:cNvPr>
          <p:cNvSpPr>
            <a:spLocks noGrp="1"/>
          </p:cNvSpPr>
          <p:nvPr>
            <p:ph type="ctrTitle"/>
          </p:nvPr>
        </p:nvSpPr>
        <p:spPr>
          <a:xfrm>
            <a:off x="864000" y="2819400"/>
            <a:ext cx="7479900" cy="2387600"/>
          </a:xfrm>
        </p:spPr>
        <p:txBody>
          <a:bodyPr anchor="b">
            <a:noAutofit/>
          </a:bodyPr>
          <a:lstStyle>
            <a:lvl1pPr algn="l">
              <a:defRPr sz="6000">
                <a:solidFill>
                  <a:schemeClr val="bg1"/>
                </a:solidFill>
              </a:defRPr>
            </a:lvl1pPr>
          </a:lstStyle>
          <a:p>
            <a:r>
              <a:rPr lang="en-US" dirty="0"/>
              <a:t>Click to edit Master title style</a:t>
            </a:r>
            <a:endParaRPr lang="en-IE" dirty="0"/>
          </a:p>
        </p:txBody>
      </p:sp>
      <p:sp>
        <p:nvSpPr>
          <p:cNvPr id="3" name="Subtitle 2">
            <a:extLst>
              <a:ext uri="{FF2B5EF4-FFF2-40B4-BE49-F238E27FC236}">
                <a16:creationId xmlns:a16="http://schemas.microsoft.com/office/drawing/2014/main" id="{7305B9FB-CAA0-E31D-B970-D23AF666274F}"/>
              </a:ext>
            </a:extLst>
          </p:cNvPr>
          <p:cNvSpPr>
            <a:spLocks noGrp="1"/>
          </p:cNvSpPr>
          <p:nvPr>
            <p:ph type="subTitle" idx="1"/>
          </p:nvPr>
        </p:nvSpPr>
        <p:spPr>
          <a:xfrm>
            <a:off x="864000" y="5207000"/>
            <a:ext cx="7479900" cy="787000"/>
          </a:xfrm>
        </p:spPr>
        <p:txBody>
          <a:bodyPr anchor="b">
            <a:no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IE" dirty="0"/>
          </a:p>
        </p:txBody>
      </p:sp>
      <p:pic>
        <p:nvPicPr>
          <p:cNvPr id="7" name="Graphic 6">
            <a:extLst>
              <a:ext uri="{FF2B5EF4-FFF2-40B4-BE49-F238E27FC236}">
                <a16:creationId xmlns:a16="http://schemas.microsoft.com/office/drawing/2014/main" id="{9C3E908A-7658-0565-746E-845C6E58B5D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870410" y="864000"/>
            <a:ext cx="1912938" cy="260517"/>
          </a:xfrm>
          <a:prstGeom prst="rect">
            <a:avLst/>
          </a:prstGeom>
        </p:spPr>
      </p:pic>
    </p:spTree>
    <p:extLst>
      <p:ext uri="{BB962C8B-B14F-4D97-AF65-F5344CB8AC3E}">
        <p14:creationId xmlns:p14="http://schemas.microsoft.com/office/powerpoint/2010/main" val="34450614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AEC3-A10D-CF91-AE11-19068CFB5754}"/>
              </a:ext>
            </a:extLst>
          </p:cNvPr>
          <p:cNvSpPr>
            <a:spLocks noGrp="1"/>
          </p:cNvSpPr>
          <p:nvPr>
            <p:ph type="title"/>
          </p:nvPr>
        </p:nvSpPr>
        <p:spPr>
          <a:xfrm>
            <a:off x="864000" y="864000"/>
            <a:ext cx="10464000" cy="826688"/>
          </a:xfrm>
        </p:spPr>
        <p:txBody>
          <a:bodyPr anchor="t">
            <a:noAutofit/>
          </a:bodyPr>
          <a:lstStyle>
            <a:lvl1pPr>
              <a:defRPr sz="2800"/>
            </a:lvl1pPr>
          </a:lstStyle>
          <a:p>
            <a:r>
              <a:rPr lang="en-US" dirty="0"/>
              <a:t>Click to edit Master title style</a:t>
            </a:r>
            <a:endParaRPr lang="en-IE" dirty="0"/>
          </a:p>
        </p:txBody>
      </p:sp>
      <p:sp>
        <p:nvSpPr>
          <p:cNvPr id="3" name="Content Placeholder 2">
            <a:extLst>
              <a:ext uri="{FF2B5EF4-FFF2-40B4-BE49-F238E27FC236}">
                <a16:creationId xmlns:a16="http://schemas.microsoft.com/office/drawing/2014/main" id="{6B017FBC-7A3D-51D2-8C35-0CBE75E063CE}"/>
              </a:ext>
            </a:extLst>
          </p:cNvPr>
          <p:cNvSpPr>
            <a:spLocks noGrp="1"/>
          </p:cNvSpPr>
          <p:nvPr>
            <p:ph idx="1" hasCustomPrompt="1"/>
          </p:nvPr>
        </p:nvSpPr>
        <p:spPr>
          <a:xfrm>
            <a:off x="864000" y="2053037"/>
            <a:ext cx="10464000" cy="3940963"/>
          </a:xfrm>
        </p:spPr>
        <p:txBody>
          <a:bodyPr>
            <a:noAutofit/>
          </a:bodyPr>
          <a:lstStyle>
            <a:lvl1pPr marL="288000" indent="-288000">
              <a:lnSpc>
                <a:spcPct val="108000"/>
              </a:lnSpc>
              <a:spcBef>
                <a:spcPts val="0"/>
              </a:spcBef>
              <a:spcAft>
                <a:spcPts val="600"/>
              </a:spcAft>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dirty="0"/>
              <a:t>One Column</a:t>
            </a:r>
            <a:endParaRPr lang="en-IE" dirty="0"/>
          </a:p>
        </p:txBody>
      </p:sp>
    </p:spTree>
    <p:extLst>
      <p:ext uri="{BB962C8B-B14F-4D97-AF65-F5344CB8AC3E}">
        <p14:creationId xmlns:p14="http://schemas.microsoft.com/office/powerpoint/2010/main" val="34731175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AEC3-A10D-CF91-AE11-19068CFB5754}"/>
              </a:ext>
            </a:extLst>
          </p:cNvPr>
          <p:cNvSpPr>
            <a:spLocks noGrp="1"/>
          </p:cNvSpPr>
          <p:nvPr>
            <p:ph type="title"/>
          </p:nvPr>
        </p:nvSpPr>
        <p:spPr>
          <a:xfrm>
            <a:off x="864000" y="864000"/>
            <a:ext cx="10464000" cy="826688"/>
          </a:xfrm>
        </p:spPr>
        <p:txBody>
          <a:bodyPr anchor="t">
            <a:noAutofit/>
          </a:bodyPr>
          <a:lstStyle>
            <a:lvl1pPr>
              <a:defRPr sz="2800"/>
            </a:lvl1pPr>
          </a:lstStyle>
          <a:p>
            <a:r>
              <a:rPr lang="en-US" dirty="0"/>
              <a:t>Click to edit Master title style</a:t>
            </a:r>
            <a:endParaRPr lang="en-IE" dirty="0"/>
          </a:p>
        </p:txBody>
      </p:sp>
      <p:sp>
        <p:nvSpPr>
          <p:cNvPr id="4" name="Content Placeholder 2">
            <a:extLst>
              <a:ext uri="{FF2B5EF4-FFF2-40B4-BE49-F238E27FC236}">
                <a16:creationId xmlns:a16="http://schemas.microsoft.com/office/drawing/2014/main" id="{DB3C2AA4-1A12-5180-CE5C-89E19EDC21AE}"/>
              </a:ext>
            </a:extLst>
          </p:cNvPr>
          <p:cNvSpPr>
            <a:spLocks noGrp="1"/>
          </p:cNvSpPr>
          <p:nvPr>
            <p:ph idx="1" hasCustomPrompt="1"/>
          </p:nvPr>
        </p:nvSpPr>
        <p:spPr>
          <a:xfrm>
            <a:off x="864000" y="2053037"/>
            <a:ext cx="10464000" cy="3940963"/>
          </a:xfrm>
        </p:spPr>
        <p:txBody>
          <a:bodyPr numCol="2" spcCol="288000">
            <a:noAutofit/>
          </a:bodyPr>
          <a:lstStyle>
            <a:lvl1pPr marL="288000" indent="-288000">
              <a:lnSpc>
                <a:spcPct val="108000"/>
              </a:lnSpc>
              <a:spcBef>
                <a:spcPts val="0"/>
              </a:spcBef>
              <a:spcAft>
                <a:spcPts val="600"/>
              </a:spcAft>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dirty="0"/>
              <a:t>Two Column</a:t>
            </a:r>
            <a:endParaRPr lang="en-IE" dirty="0"/>
          </a:p>
        </p:txBody>
      </p:sp>
    </p:spTree>
    <p:extLst>
      <p:ext uri="{BB962C8B-B14F-4D97-AF65-F5344CB8AC3E}">
        <p14:creationId xmlns:p14="http://schemas.microsoft.com/office/powerpoint/2010/main" val="21855863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AEC3-A10D-CF91-AE11-19068CFB5754}"/>
              </a:ext>
            </a:extLst>
          </p:cNvPr>
          <p:cNvSpPr>
            <a:spLocks noGrp="1"/>
          </p:cNvSpPr>
          <p:nvPr>
            <p:ph type="title"/>
          </p:nvPr>
        </p:nvSpPr>
        <p:spPr>
          <a:xfrm>
            <a:off x="864000" y="864000"/>
            <a:ext cx="10464000" cy="826688"/>
          </a:xfrm>
        </p:spPr>
        <p:txBody>
          <a:bodyPr anchor="t">
            <a:noAutofit/>
          </a:bodyPr>
          <a:lstStyle>
            <a:lvl1pPr>
              <a:defRPr sz="2800"/>
            </a:lvl1pPr>
          </a:lstStyle>
          <a:p>
            <a:r>
              <a:rPr lang="en-US" dirty="0"/>
              <a:t>Click to edit Master title style</a:t>
            </a:r>
            <a:endParaRPr lang="en-IE" dirty="0"/>
          </a:p>
        </p:txBody>
      </p:sp>
      <p:sp>
        <p:nvSpPr>
          <p:cNvPr id="4" name="Content Placeholder 2">
            <a:extLst>
              <a:ext uri="{FF2B5EF4-FFF2-40B4-BE49-F238E27FC236}">
                <a16:creationId xmlns:a16="http://schemas.microsoft.com/office/drawing/2014/main" id="{D85E9F8B-E6CF-EA25-AB8D-F5DF73D30874}"/>
              </a:ext>
            </a:extLst>
          </p:cNvPr>
          <p:cNvSpPr>
            <a:spLocks noGrp="1"/>
          </p:cNvSpPr>
          <p:nvPr>
            <p:ph idx="1" hasCustomPrompt="1"/>
          </p:nvPr>
        </p:nvSpPr>
        <p:spPr>
          <a:xfrm>
            <a:off x="864000" y="2053037"/>
            <a:ext cx="10464000" cy="3940963"/>
          </a:xfrm>
        </p:spPr>
        <p:txBody>
          <a:bodyPr numCol="3" spcCol="288000">
            <a:noAutofit/>
          </a:bodyPr>
          <a:lstStyle>
            <a:lvl1pPr marL="288000" indent="-288000">
              <a:lnSpc>
                <a:spcPct val="108000"/>
              </a:lnSpc>
              <a:spcBef>
                <a:spcPts val="0"/>
              </a:spcBef>
              <a:spcAft>
                <a:spcPts val="600"/>
              </a:spcAft>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dirty="0"/>
              <a:t>Three Column</a:t>
            </a:r>
            <a:endParaRPr lang="en-IE" dirty="0"/>
          </a:p>
        </p:txBody>
      </p:sp>
    </p:spTree>
    <p:extLst>
      <p:ext uri="{BB962C8B-B14F-4D97-AF65-F5344CB8AC3E}">
        <p14:creationId xmlns:p14="http://schemas.microsoft.com/office/powerpoint/2010/main" val="13114600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B767F2-98FE-4A0E-11CB-FE0EF52287FB}"/>
              </a:ext>
            </a:extLst>
          </p:cNvPr>
          <p:cNvSpPr>
            <a:spLocks noGrp="1"/>
          </p:cNvSpPr>
          <p:nvPr>
            <p:ph type="title"/>
          </p:nvPr>
        </p:nvSpPr>
        <p:spPr>
          <a:xfrm>
            <a:off x="838200" y="365125"/>
            <a:ext cx="10515600" cy="1325563"/>
          </a:xfrm>
          <a:prstGeom prst="rect">
            <a:avLst/>
          </a:prstGeom>
        </p:spPr>
        <p:txBody>
          <a:bodyPr vert="horz" lIns="0" tIns="0" rIns="0" bIns="0" rtlCol="0" anchor="ctr">
            <a:normAutofit/>
          </a:bodyPr>
          <a:lstStyle/>
          <a:p>
            <a:r>
              <a:rPr lang="en-US"/>
              <a:t>Click to edit Master title style</a:t>
            </a:r>
            <a:endParaRPr lang="en-IE"/>
          </a:p>
        </p:txBody>
      </p:sp>
      <p:sp>
        <p:nvSpPr>
          <p:cNvPr id="3" name="Text Placeholder 2">
            <a:extLst>
              <a:ext uri="{FF2B5EF4-FFF2-40B4-BE49-F238E27FC236}">
                <a16:creationId xmlns:a16="http://schemas.microsoft.com/office/drawing/2014/main" id="{D44F1EFC-5E74-D2F0-08D5-A36266A358E7}"/>
              </a:ext>
            </a:extLst>
          </p:cNvPr>
          <p:cNvSpPr>
            <a:spLocks noGrp="1"/>
          </p:cNvSpPr>
          <p:nvPr>
            <p:ph type="body" idx="1"/>
          </p:nvPr>
        </p:nvSpPr>
        <p:spPr>
          <a:xfrm>
            <a:off x="838200" y="1825625"/>
            <a:ext cx="10515600" cy="4351338"/>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Date Placeholder 3">
            <a:extLst>
              <a:ext uri="{FF2B5EF4-FFF2-40B4-BE49-F238E27FC236}">
                <a16:creationId xmlns:a16="http://schemas.microsoft.com/office/drawing/2014/main" id="{353E68FF-213E-8CDE-1133-BD226B7AEA57}"/>
              </a:ext>
            </a:extLst>
          </p:cNvPr>
          <p:cNvSpPr>
            <a:spLocks noGrp="1"/>
          </p:cNvSpPr>
          <p:nvPr>
            <p:ph type="dt" sz="half" idx="2"/>
          </p:nvPr>
        </p:nvSpPr>
        <p:spPr>
          <a:xfrm>
            <a:off x="838200" y="6356350"/>
            <a:ext cx="2743200" cy="365125"/>
          </a:xfrm>
          <a:prstGeom prst="rect">
            <a:avLst/>
          </a:prstGeom>
        </p:spPr>
        <p:txBody>
          <a:bodyPr vert="horz" lIns="0" tIns="0" rIns="0" bIns="0" rtlCol="0" anchor="ctr"/>
          <a:lstStyle>
            <a:lvl1pPr algn="l">
              <a:defRPr sz="1200">
                <a:solidFill>
                  <a:schemeClr val="tx1">
                    <a:tint val="82000"/>
                  </a:schemeClr>
                </a:solidFill>
                <a:latin typeface="Cabin" pitchFamily="2" charset="0"/>
              </a:defRPr>
            </a:lvl1pPr>
          </a:lstStyle>
          <a:p>
            <a:fld id="{65B9C03E-6F31-4E52-9C80-E27A6D16B72A}" type="datetimeFigureOut">
              <a:rPr lang="en-IE" smtClean="0"/>
              <a:pPr/>
              <a:t>01/04/2025</a:t>
            </a:fld>
            <a:endParaRPr lang="en-IE" dirty="0"/>
          </a:p>
        </p:txBody>
      </p:sp>
      <p:sp>
        <p:nvSpPr>
          <p:cNvPr id="5" name="Footer Placeholder 4">
            <a:extLst>
              <a:ext uri="{FF2B5EF4-FFF2-40B4-BE49-F238E27FC236}">
                <a16:creationId xmlns:a16="http://schemas.microsoft.com/office/drawing/2014/main" id="{C43D8EE8-D3FC-219B-6FA5-F20C2B88D70B}"/>
              </a:ext>
            </a:extLst>
          </p:cNvPr>
          <p:cNvSpPr>
            <a:spLocks noGrp="1"/>
          </p:cNvSpPr>
          <p:nvPr>
            <p:ph type="ftr" sz="quarter" idx="3"/>
          </p:nvPr>
        </p:nvSpPr>
        <p:spPr>
          <a:xfrm>
            <a:off x="4038600" y="6356350"/>
            <a:ext cx="4114800" cy="365125"/>
          </a:xfrm>
          <a:prstGeom prst="rect">
            <a:avLst/>
          </a:prstGeom>
        </p:spPr>
        <p:txBody>
          <a:bodyPr vert="horz" lIns="0" tIns="0" rIns="0" bIns="0" rtlCol="0" anchor="ctr"/>
          <a:lstStyle>
            <a:lvl1pPr algn="ctr">
              <a:defRPr sz="1200">
                <a:solidFill>
                  <a:schemeClr val="tx1">
                    <a:tint val="82000"/>
                  </a:schemeClr>
                </a:solidFill>
                <a:latin typeface="Cabin" pitchFamily="2" charset="0"/>
              </a:defRPr>
            </a:lvl1pPr>
          </a:lstStyle>
          <a:p>
            <a:endParaRPr lang="en-IE" dirty="0"/>
          </a:p>
        </p:txBody>
      </p:sp>
      <p:sp>
        <p:nvSpPr>
          <p:cNvPr id="6" name="Slide Number Placeholder 5">
            <a:extLst>
              <a:ext uri="{FF2B5EF4-FFF2-40B4-BE49-F238E27FC236}">
                <a16:creationId xmlns:a16="http://schemas.microsoft.com/office/drawing/2014/main" id="{55D42661-CE62-B82C-5E86-027B8AC371C9}"/>
              </a:ext>
            </a:extLst>
          </p:cNvPr>
          <p:cNvSpPr>
            <a:spLocks noGrp="1"/>
          </p:cNvSpPr>
          <p:nvPr>
            <p:ph type="sldNum" sz="quarter" idx="4"/>
          </p:nvPr>
        </p:nvSpPr>
        <p:spPr>
          <a:xfrm>
            <a:off x="8610600" y="6356350"/>
            <a:ext cx="2743200" cy="365125"/>
          </a:xfrm>
          <a:prstGeom prst="rect">
            <a:avLst/>
          </a:prstGeom>
        </p:spPr>
        <p:txBody>
          <a:bodyPr vert="horz" lIns="0" tIns="0" rIns="0" bIns="0" rtlCol="0" anchor="ctr"/>
          <a:lstStyle>
            <a:lvl1pPr algn="r">
              <a:defRPr sz="1200">
                <a:solidFill>
                  <a:schemeClr val="tx1">
                    <a:tint val="82000"/>
                  </a:schemeClr>
                </a:solidFill>
                <a:latin typeface="Cabin" pitchFamily="2" charset="0"/>
              </a:defRPr>
            </a:lvl1pPr>
          </a:lstStyle>
          <a:p>
            <a:fld id="{AAAB97D5-00C4-440D-8A8E-A0B5625B1391}" type="slidenum">
              <a:rPr lang="en-IE" smtClean="0"/>
              <a:pPr/>
              <a:t>‹#›</a:t>
            </a:fld>
            <a:endParaRPr lang="en-IE" dirty="0"/>
          </a:p>
        </p:txBody>
      </p:sp>
    </p:spTree>
    <p:extLst>
      <p:ext uri="{BB962C8B-B14F-4D97-AF65-F5344CB8AC3E}">
        <p14:creationId xmlns:p14="http://schemas.microsoft.com/office/powerpoint/2010/main" val="1608673916"/>
      </p:ext>
    </p:extLst>
  </p:cSld>
  <p:clrMap bg1="lt1" tx1="dk1" bg2="lt2" tx2="dk2" accent1="accent1" accent2="accent2" accent3="accent3" accent4="accent4" accent5="accent5" accent6="accent6" hlink="hlink" folHlink="folHlink"/>
  <p:sldLayoutIdLst>
    <p:sldLayoutId id="2147483660" r:id="rId1"/>
    <p:sldLayoutId id="2147483663" r:id="rId2"/>
    <p:sldLayoutId id="2147483664" r:id="rId3"/>
    <p:sldLayoutId id="2147483650" r:id="rId4"/>
    <p:sldLayoutId id="2147483661" r:id="rId5"/>
    <p:sldLayoutId id="2147483662" r:id="rId6"/>
  </p:sldLayoutIdLst>
  <p:txStyles>
    <p:titleStyle>
      <a:lvl1pPr algn="l" defTabSz="914400" rtl="0" eaLnBrk="1" latinLnBrk="0" hangingPunct="1">
        <a:lnSpc>
          <a:spcPct val="90000"/>
        </a:lnSpc>
        <a:spcBef>
          <a:spcPct val="0"/>
        </a:spcBef>
        <a:buNone/>
        <a:defRPr sz="3600" b="1" kern="1200">
          <a:solidFill>
            <a:schemeClr val="tx2"/>
          </a:solidFill>
          <a:latin typeface="Cabin" pitchFamily="2" charset="0"/>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1.xml"/><Relationship Id="rId5" Type="http://schemas.openxmlformats.org/officeDocument/2006/relationships/image" Target="../media/image9.svg"/><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9.svg"/></Relationships>
</file>

<file path=ppt/slides/_rels/slide3.xml.rels><?xml version="1.0" encoding="UTF-8" standalone="yes"?>
<Relationships xmlns="http://schemas.openxmlformats.org/package/2006/relationships"><Relationship Id="rId2" Type="http://schemas.openxmlformats.org/officeDocument/2006/relationships/image" Target="../media/image10.tif"/><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1.png"/><Relationship Id="rId1" Type="http://schemas.openxmlformats.org/officeDocument/2006/relationships/slideLayout" Target="../slideLayouts/slideLayout4.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 Id="rId9"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4.xml"/><Relationship Id="rId4" Type="http://schemas.openxmlformats.org/officeDocument/2006/relationships/image" Target="../media/image2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B5B79BE-32AC-2961-4850-416842127396}"/>
              </a:ext>
            </a:extLst>
          </p:cNvPr>
          <p:cNvSpPr>
            <a:spLocks noGrp="1"/>
          </p:cNvSpPr>
          <p:nvPr>
            <p:ph type="subTitle" idx="1"/>
          </p:nvPr>
        </p:nvSpPr>
        <p:spPr>
          <a:xfrm>
            <a:off x="864000" y="4991100"/>
            <a:ext cx="4854629" cy="1002900"/>
          </a:xfrm>
        </p:spPr>
        <p:txBody>
          <a:bodyPr/>
          <a:lstStyle/>
          <a:p>
            <a:pPr>
              <a:lnSpc>
                <a:spcPct val="108000"/>
              </a:lnSpc>
              <a:spcBef>
                <a:spcPts val="0"/>
              </a:spcBef>
            </a:pPr>
            <a:r>
              <a:rPr lang="en-IE" sz="1800" dirty="0"/>
              <a:t>2025</a:t>
            </a:r>
          </a:p>
        </p:txBody>
      </p:sp>
      <p:pic>
        <p:nvPicPr>
          <p:cNvPr id="10" name="Graphic 9">
            <a:extLst>
              <a:ext uri="{FF2B5EF4-FFF2-40B4-BE49-F238E27FC236}">
                <a16:creationId xmlns:a16="http://schemas.microsoft.com/office/drawing/2014/main" id="{D39974BF-2763-CB32-DD4C-1771D366661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64000" y="4270974"/>
            <a:ext cx="3781425" cy="876300"/>
          </a:xfrm>
          <a:prstGeom prst="rect">
            <a:avLst/>
          </a:prstGeom>
        </p:spPr>
      </p:pic>
      <p:pic>
        <p:nvPicPr>
          <p:cNvPr id="13" name="Graphic 12">
            <a:extLst>
              <a:ext uri="{FF2B5EF4-FFF2-40B4-BE49-F238E27FC236}">
                <a16:creationId xmlns:a16="http://schemas.microsoft.com/office/drawing/2014/main" id="{1936AF4D-2272-548F-B748-14CDE237D95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64000" y="3067723"/>
            <a:ext cx="3333750" cy="876300"/>
          </a:xfrm>
          <a:prstGeom prst="rect">
            <a:avLst/>
          </a:prstGeom>
        </p:spPr>
      </p:pic>
    </p:spTree>
    <p:extLst>
      <p:ext uri="{BB962C8B-B14F-4D97-AF65-F5344CB8AC3E}">
        <p14:creationId xmlns:p14="http://schemas.microsoft.com/office/powerpoint/2010/main" val="21193690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close up of a dog&#10;&#10;AI-generated content may be incorrect.">
            <a:extLst>
              <a:ext uri="{FF2B5EF4-FFF2-40B4-BE49-F238E27FC236}">
                <a16:creationId xmlns:a16="http://schemas.microsoft.com/office/drawing/2014/main" id="{8DF81F29-D806-86C9-23C4-9DD936417899}"/>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rcRect l="35" t="16563" r="35213" b="18721"/>
          <a:stretch/>
        </p:blipFill>
        <p:spPr>
          <a:xfrm>
            <a:off x="6410" y="0"/>
            <a:ext cx="12185590" cy="6858000"/>
          </a:xfrm>
          <a:prstGeom prst="rect">
            <a:avLst/>
          </a:prstGeom>
        </p:spPr>
      </p:pic>
      <p:graphicFrame>
        <p:nvGraphicFramePr>
          <p:cNvPr id="28" name="Table 27">
            <a:extLst>
              <a:ext uri="{FF2B5EF4-FFF2-40B4-BE49-F238E27FC236}">
                <a16:creationId xmlns:a16="http://schemas.microsoft.com/office/drawing/2014/main" id="{D8155211-1ADD-EBD2-6CCA-FE0F283AFEF7}"/>
              </a:ext>
            </a:extLst>
          </p:cNvPr>
          <p:cNvGraphicFramePr>
            <a:graphicFrameLocks noGrp="1"/>
          </p:cNvGraphicFramePr>
          <p:nvPr>
            <p:extLst>
              <p:ext uri="{D42A27DB-BD31-4B8C-83A1-F6EECF244321}">
                <p14:modId xmlns:p14="http://schemas.microsoft.com/office/powerpoint/2010/main" val="3012644376"/>
              </p:ext>
            </p:extLst>
          </p:nvPr>
        </p:nvGraphicFramePr>
        <p:xfrm>
          <a:off x="863998" y="1794767"/>
          <a:ext cx="10464000" cy="4873680"/>
        </p:xfrm>
        <a:graphic>
          <a:graphicData uri="http://schemas.openxmlformats.org/drawingml/2006/table">
            <a:tbl>
              <a:tblPr firstRow="1" bandRow="1">
                <a:tableStyleId>{5C22544A-7EE6-4342-B048-85BDC9FD1C3A}</a:tableStyleId>
              </a:tblPr>
              <a:tblGrid>
                <a:gridCol w="2616000">
                  <a:extLst>
                    <a:ext uri="{9D8B030D-6E8A-4147-A177-3AD203B41FA5}">
                      <a16:colId xmlns:a16="http://schemas.microsoft.com/office/drawing/2014/main" val="2692042931"/>
                    </a:ext>
                  </a:extLst>
                </a:gridCol>
                <a:gridCol w="2616000">
                  <a:extLst>
                    <a:ext uri="{9D8B030D-6E8A-4147-A177-3AD203B41FA5}">
                      <a16:colId xmlns:a16="http://schemas.microsoft.com/office/drawing/2014/main" val="605146552"/>
                    </a:ext>
                  </a:extLst>
                </a:gridCol>
                <a:gridCol w="2616000">
                  <a:extLst>
                    <a:ext uri="{9D8B030D-6E8A-4147-A177-3AD203B41FA5}">
                      <a16:colId xmlns:a16="http://schemas.microsoft.com/office/drawing/2014/main" val="409699681"/>
                    </a:ext>
                  </a:extLst>
                </a:gridCol>
                <a:gridCol w="2616000">
                  <a:extLst>
                    <a:ext uri="{9D8B030D-6E8A-4147-A177-3AD203B41FA5}">
                      <a16:colId xmlns:a16="http://schemas.microsoft.com/office/drawing/2014/main" val="4119872596"/>
                    </a:ext>
                  </a:extLst>
                </a:gridCol>
              </a:tblGrid>
              <a:tr h="864000">
                <a:tc>
                  <a:txBody>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IE" sz="2400" b="1" i="0" u="none" strike="noStrike" kern="1200" cap="none" spc="0" normalizeH="0" baseline="0" noProof="0" dirty="0" err="1">
                          <a:ln>
                            <a:noFill/>
                          </a:ln>
                          <a:solidFill>
                            <a:prstClr val="white"/>
                          </a:solidFill>
                          <a:effectLst/>
                          <a:uLnTx/>
                          <a:uFillTx/>
                          <a:latin typeface="Cabin" pitchFamily="2" charset="0"/>
                          <a:ea typeface="+mn-ea"/>
                          <a:cs typeface="+mn-cs"/>
                        </a:rPr>
                        <a:t>Beide</a:t>
                      </a:r>
                      <a:r>
                        <a:rPr kumimoji="0" lang="en-IE" sz="2400" b="1" i="0" u="none" strike="noStrike" kern="1200" cap="none" spc="0" normalizeH="0" baseline="0" noProof="0" dirty="0">
                          <a:ln>
                            <a:noFill/>
                          </a:ln>
                          <a:solidFill>
                            <a:prstClr val="white"/>
                          </a:solidFill>
                          <a:effectLst/>
                          <a:uLnTx/>
                          <a:uFillTx/>
                          <a:latin typeface="Cabin" pitchFamily="2" charset="0"/>
                          <a:ea typeface="+mn-ea"/>
                          <a:cs typeface="+mn-cs"/>
                        </a:rPr>
                        <a:t> Programme</a:t>
                      </a:r>
                      <a:endParaRPr lang="en-IE" dirty="0">
                        <a:latin typeface="Cabin" pitchFamily="2" charset="0"/>
                      </a:endParaRPr>
                    </a:p>
                  </a:txBody>
                  <a:tcPr marL="144000" marR="144000" marT="144000" marB="144000">
                    <a:lnL w="12700" cmpd="sng">
                      <a:noFill/>
                    </a:lnL>
                    <a:lnR w="12700" cap="flat" cmpd="sng" algn="ctr">
                      <a:solidFill>
                        <a:schemeClr val="bg1"/>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endParaRPr lang="en-IE" dirty="0">
                        <a:latin typeface="Cabin" pitchFamily="2" charset="0"/>
                      </a:endParaRPr>
                    </a:p>
                  </a:txBody>
                  <a:tcPr marL="144000" marR="144000" marT="144000" marB="144000">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endParaRPr lang="en-IE" dirty="0">
                        <a:latin typeface="Cabin" pitchFamily="2" charset="0"/>
                      </a:endParaRPr>
                    </a:p>
                  </a:txBody>
                  <a:tcPr marL="144000" marR="144000" marT="144000" marB="144000">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endParaRPr lang="en-IE" dirty="0">
                        <a:latin typeface="Cabin" pitchFamily="2" charset="0"/>
                      </a:endParaRPr>
                    </a:p>
                  </a:txBody>
                  <a:tcPr marL="144000" marR="144000" marT="144000" marB="144000">
                    <a:lnL w="12700" cap="flat" cmpd="sng" algn="ctr">
                      <a:no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065316880"/>
                  </a:ext>
                </a:extLst>
              </a:tr>
              <a:tr h="3512013">
                <a:tc>
                  <a:txBody>
                    <a:bodyPr/>
                    <a:lstStyle/>
                    <a:p>
                      <a:pPr marL="180000" indent="-180000">
                        <a:spcAft>
                          <a:spcPts val="1200"/>
                        </a:spcAft>
                        <a:buClr>
                          <a:schemeClr val="bg1"/>
                        </a:buClr>
                        <a:buFont typeface="Wingdings" panose="05000000000000000000" pitchFamily="2" charset="2"/>
                        <a:buChar char="§"/>
                      </a:pPr>
                      <a:r>
                        <a:rPr lang="fr-FR" sz="1600" dirty="0">
                          <a:solidFill>
                            <a:schemeClr val="bg1"/>
                          </a:solidFill>
                          <a:latin typeface="Cabin" pitchFamily="2" charset="0"/>
                        </a:rPr>
                        <a:t>Das </a:t>
                      </a:r>
                      <a:r>
                        <a:rPr lang="fr-FR" sz="1600" dirty="0" err="1">
                          <a:solidFill>
                            <a:schemeClr val="bg1"/>
                          </a:solidFill>
                          <a:latin typeface="Cabin" pitchFamily="2" charset="0"/>
                        </a:rPr>
                        <a:t>Treue-Prämien-Programm</a:t>
                      </a:r>
                      <a:r>
                        <a:rPr lang="fr-FR" sz="1600" dirty="0">
                          <a:solidFill>
                            <a:schemeClr val="bg1"/>
                          </a:solidFill>
                          <a:latin typeface="Cabin" pitchFamily="2" charset="0"/>
                        </a:rPr>
                        <a:t> </a:t>
                      </a:r>
                      <a:r>
                        <a:rPr lang="fr-FR" sz="1600" dirty="0" err="1">
                          <a:solidFill>
                            <a:schemeClr val="bg1"/>
                          </a:solidFill>
                          <a:latin typeface="Cabin" pitchFamily="2" charset="0"/>
                        </a:rPr>
                        <a:t>wird</a:t>
                      </a:r>
                      <a:r>
                        <a:rPr lang="fr-FR" sz="1600" dirty="0">
                          <a:solidFill>
                            <a:schemeClr val="bg1"/>
                          </a:solidFill>
                          <a:latin typeface="Cabin" pitchFamily="2" charset="0"/>
                        </a:rPr>
                        <a:t> </a:t>
                      </a:r>
                      <a:r>
                        <a:rPr lang="fr-FR" sz="1600" dirty="0" err="1">
                          <a:solidFill>
                            <a:schemeClr val="bg1"/>
                          </a:solidFill>
                          <a:latin typeface="Cabin" pitchFamily="2" charset="0"/>
                        </a:rPr>
                        <a:t>durch</a:t>
                      </a:r>
                      <a:r>
                        <a:rPr lang="fr-FR" sz="1600" dirty="0">
                          <a:solidFill>
                            <a:schemeClr val="bg1"/>
                          </a:solidFill>
                          <a:latin typeface="Cabin" pitchFamily="2" charset="0"/>
                        </a:rPr>
                        <a:t> </a:t>
                      </a:r>
                      <a:r>
                        <a:rPr lang="fr-FR" sz="1600" dirty="0" err="1">
                          <a:solidFill>
                            <a:schemeClr val="bg1"/>
                          </a:solidFill>
                          <a:latin typeface="Cabin" pitchFamily="2" charset="0"/>
                        </a:rPr>
                        <a:t>das</a:t>
                      </a:r>
                      <a:r>
                        <a:rPr lang="fr-FR" sz="1600" dirty="0">
                          <a:solidFill>
                            <a:schemeClr val="bg1"/>
                          </a:solidFill>
                          <a:latin typeface="Cabin" pitchFamily="2" charset="0"/>
                        </a:rPr>
                        <a:t> </a:t>
                      </a:r>
                      <a:r>
                        <a:rPr lang="fr-FR" sz="1600" dirty="0" err="1">
                          <a:solidFill>
                            <a:schemeClr val="bg1"/>
                          </a:solidFill>
                          <a:latin typeface="Cabin" pitchFamily="2" charset="0"/>
                        </a:rPr>
                        <a:t>Loyalty</a:t>
                      </a:r>
                      <a:r>
                        <a:rPr lang="fr-FR" sz="1600" dirty="0">
                          <a:solidFill>
                            <a:schemeClr val="bg1"/>
                          </a:solidFill>
                          <a:latin typeface="Cabin" pitchFamily="2" charset="0"/>
                        </a:rPr>
                        <a:t> </a:t>
                      </a:r>
                      <a:r>
                        <a:rPr lang="fr-FR" sz="1600" dirty="0" err="1">
                          <a:solidFill>
                            <a:schemeClr val="bg1"/>
                          </a:solidFill>
                          <a:latin typeface="Cabin" pitchFamily="2" charset="0"/>
                        </a:rPr>
                        <a:t>Samples-Programm</a:t>
                      </a:r>
                      <a:r>
                        <a:rPr lang="fr-FR" sz="1600" dirty="0">
                          <a:solidFill>
                            <a:schemeClr val="bg1"/>
                          </a:solidFill>
                          <a:latin typeface="Cabin" pitchFamily="2" charset="0"/>
                        </a:rPr>
                        <a:t> </a:t>
                      </a:r>
                      <a:r>
                        <a:rPr lang="fr-FR" sz="1600" dirty="0" err="1">
                          <a:solidFill>
                            <a:schemeClr val="bg1"/>
                          </a:solidFill>
                          <a:latin typeface="Cabin" pitchFamily="2" charset="0"/>
                        </a:rPr>
                        <a:t>ersetzt</a:t>
                      </a:r>
                      <a:r>
                        <a:rPr lang="fr-FR" sz="1600" dirty="0">
                          <a:solidFill>
                            <a:schemeClr val="bg1"/>
                          </a:solidFill>
                          <a:latin typeface="Cabin" pitchFamily="2" charset="0"/>
                        </a:rPr>
                        <a:t>.</a:t>
                      </a:r>
                    </a:p>
                    <a:p>
                      <a:pPr marL="180000" indent="-180000">
                        <a:spcAft>
                          <a:spcPts val="1200"/>
                        </a:spcAft>
                        <a:buClr>
                          <a:schemeClr val="bg1"/>
                        </a:buClr>
                        <a:buFont typeface="Wingdings" panose="05000000000000000000" pitchFamily="2" charset="2"/>
                        <a:buChar char="§"/>
                      </a:pPr>
                      <a:r>
                        <a:rPr lang="fr-FR" sz="1600" dirty="0">
                          <a:solidFill>
                            <a:schemeClr val="bg1"/>
                          </a:solidFill>
                          <a:latin typeface="Cabin" pitchFamily="2" charset="0"/>
                        </a:rPr>
                        <a:t>Der Name des </a:t>
                      </a:r>
                      <a:r>
                        <a:rPr lang="fr-FR" sz="1600" dirty="0" err="1">
                          <a:solidFill>
                            <a:schemeClr val="bg1"/>
                          </a:solidFill>
                          <a:latin typeface="Cabin" pitchFamily="2" charset="0"/>
                        </a:rPr>
                        <a:t>Treueprogramms</a:t>
                      </a:r>
                      <a:r>
                        <a:rPr lang="fr-FR" sz="1600" dirty="0">
                          <a:solidFill>
                            <a:schemeClr val="bg1"/>
                          </a:solidFill>
                          <a:latin typeface="Cabin" pitchFamily="2" charset="0"/>
                        </a:rPr>
                        <a:t> „</a:t>
                      </a:r>
                      <a:r>
                        <a:rPr lang="fr-FR" sz="1600" dirty="0" err="1">
                          <a:solidFill>
                            <a:schemeClr val="bg1"/>
                          </a:solidFill>
                          <a:latin typeface="Cabin" pitchFamily="2" charset="0"/>
                        </a:rPr>
                        <a:t>Loyalty</a:t>
                      </a:r>
                      <a:r>
                        <a:rPr lang="fr-FR" sz="1600" dirty="0">
                          <a:solidFill>
                            <a:schemeClr val="bg1"/>
                          </a:solidFill>
                          <a:latin typeface="Cabin" pitchFamily="2" charset="0"/>
                        </a:rPr>
                        <a:t> </a:t>
                      </a:r>
                      <a:r>
                        <a:rPr lang="fr-FR" sz="1600" dirty="0" err="1">
                          <a:solidFill>
                            <a:schemeClr val="bg1"/>
                          </a:solidFill>
                          <a:latin typeface="Cabin" pitchFamily="2" charset="0"/>
                        </a:rPr>
                        <a:t>Rewards</a:t>
                      </a:r>
                      <a:r>
                        <a:rPr lang="fr-FR" sz="1600" dirty="0">
                          <a:solidFill>
                            <a:schemeClr val="bg1"/>
                          </a:solidFill>
                          <a:latin typeface="Cabin" pitchFamily="2" charset="0"/>
                        </a:rPr>
                        <a:t>“ </a:t>
                      </a:r>
                      <a:r>
                        <a:rPr lang="fr-FR" sz="1600" dirty="0" err="1">
                          <a:solidFill>
                            <a:schemeClr val="bg1"/>
                          </a:solidFill>
                          <a:latin typeface="Cabin" pitchFamily="2" charset="0"/>
                        </a:rPr>
                        <a:t>wird</a:t>
                      </a:r>
                      <a:r>
                        <a:rPr lang="fr-FR" sz="1600" dirty="0">
                          <a:solidFill>
                            <a:schemeClr val="bg1"/>
                          </a:solidFill>
                          <a:latin typeface="Cabin" pitchFamily="2" charset="0"/>
                        </a:rPr>
                        <a:t> in „</a:t>
                      </a:r>
                      <a:r>
                        <a:rPr lang="fr-FR" sz="1600" dirty="0" err="1">
                          <a:solidFill>
                            <a:schemeClr val="bg1"/>
                          </a:solidFill>
                          <a:latin typeface="Cabin" pitchFamily="2" charset="0"/>
                        </a:rPr>
                        <a:t>Loyalty</a:t>
                      </a:r>
                      <a:r>
                        <a:rPr lang="fr-FR" sz="1600" dirty="0">
                          <a:solidFill>
                            <a:schemeClr val="bg1"/>
                          </a:solidFill>
                          <a:latin typeface="Cabin" pitchFamily="2" charset="0"/>
                        </a:rPr>
                        <a:t> </a:t>
                      </a:r>
                      <a:r>
                        <a:rPr lang="fr-FR" sz="1600" dirty="0" err="1">
                          <a:solidFill>
                            <a:schemeClr val="bg1"/>
                          </a:solidFill>
                          <a:latin typeface="Cabin" pitchFamily="2" charset="0"/>
                        </a:rPr>
                        <a:t>Samples</a:t>
                      </a:r>
                      <a:r>
                        <a:rPr lang="fr-FR" sz="1600" dirty="0">
                          <a:solidFill>
                            <a:schemeClr val="bg1"/>
                          </a:solidFill>
                          <a:latin typeface="Cabin" pitchFamily="2" charset="0"/>
                        </a:rPr>
                        <a:t>“ </a:t>
                      </a:r>
                      <a:r>
                        <a:rPr lang="fr-FR" sz="1600" dirty="0" err="1">
                          <a:solidFill>
                            <a:schemeClr val="bg1"/>
                          </a:solidFill>
                          <a:latin typeface="Cabin" pitchFamily="2" charset="0"/>
                        </a:rPr>
                        <a:t>geändert</a:t>
                      </a:r>
                      <a:r>
                        <a:rPr lang="fr-FR" sz="1600" dirty="0">
                          <a:solidFill>
                            <a:schemeClr val="bg1"/>
                          </a:solidFill>
                          <a:latin typeface="Cabin" pitchFamily="2" charset="0"/>
                        </a:rPr>
                        <a:t>. </a:t>
                      </a:r>
                    </a:p>
                  </a:txBody>
                  <a:tcPr marL="144000" marR="216000" marT="144000" marB="144000">
                    <a:lnL w="12700" cmpd="sng">
                      <a:noFill/>
                    </a:lnL>
                    <a:lnR w="12700" cap="flat" cmpd="sng" algn="ctr">
                      <a:solidFill>
                        <a:schemeClr val="bg1"/>
                      </a:solid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noFill/>
                  </a:tcPr>
                </a:tc>
                <a:tc>
                  <a:txBody>
                    <a:bodyPr/>
                    <a:lstStyle/>
                    <a:p>
                      <a:pPr marL="180000" marR="0" lvl="0" indent="-180000" algn="l" defTabSz="914400" rtl="0" eaLnBrk="1" fontAlgn="auto" latinLnBrk="0" hangingPunct="1">
                        <a:lnSpc>
                          <a:spcPct val="100000"/>
                        </a:lnSpc>
                        <a:spcBef>
                          <a:spcPts val="0"/>
                        </a:spcBef>
                        <a:spcAft>
                          <a:spcPts val="1200"/>
                        </a:spcAft>
                        <a:buClr>
                          <a:schemeClr val="accent1"/>
                        </a:buClr>
                        <a:buSzTx/>
                        <a:buFont typeface="Wingdings" panose="05000000000000000000" pitchFamily="2" charset="2"/>
                        <a:buChar char="§"/>
                        <a:tabLst/>
                        <a:defRPr/>
                      </a:pPr>
                      <a:r>
                        <a:rPr lang="de-DE" sz="1600" dirty="0">
                          <a:solidFill>
                            <a:schemeClr val="bg1"/>
                          </a:solidFill>
                          <a:latin typeface="Cabin" pitchFamily="2" charset="0"/>
                        </a:rPr>
                        <a:t>Preferred Customer erhalten über einen Zeitraum von 13 Monaten vier Treueprämien.</a:t>
                      </a:r>
                      <a:endParaRPr lang="en-IE" sz="1600" dirty="0">
                        <a:latin typeface="Cabin" pitchFamily="2" charset="0"/>
                      </a:endParaRPr>
                    </a:p>
                  </a:txBody>
                  <a:tcPr marL="144000" marR="216000" marT="144000" marB="144000">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noFill/>
                  </a:tcPr>
                </a:tc>
                <a:tc>
                  <a:txBody>
                    <a:bodyPr/>
                    <a:lstStyle/>
                    <a:p>
                      <a:pPr marL="180000" indent="-180000">
                        <a:spcAft>
                          <a:spcPts val="1200"/>
                        </a:spcAft>
                        <a:buClr>
                          <a:schemeClr val="accent2"/>
                        </a:buClr>
                        <a:buFont typeface="Wingdings" panose="05000000000000000000" pitchFamily="2" charset="2"/>
                        <a:buChar char="§"/>
                      </a:pPr>
                      <a:r>
                        <a:rPr lang="de-DE" sz="1600" dirty="0">
                          <a:solidFill>
                            <a:schemeClr val="bg1"/>
                          </a:solidFill>
                          <a:latin typeface="Cabin" pitchFamily="2" charset="0"/>
                        </a:rPr>
                        <a:t>Die Anmelde- und Verlängerungsgebühren für Preferred Customer Plus-Mitglieder werden von 19,95 USD/19,95 EUR auf 25 USD/25 EUR erhöht.</a:t>
                      </a:r>
                    </a:p>
                    <a:p>
                      <a:pPr marL="180000" indent="-180000">
                        <a:spcAft>
                          <a:spcPts val="1200"/>
                        </a:spcAft>
                        <a:buClr>
                          <a:schemeClr val="accent2"/>
                        </a:buClr>
                        <a:buFont typeface="Wingdings" panose="05000000000000000000" pitchFamily="2" charset="2"/>
                        <a:buChar char="§"/>
                      </a:pPr>
                      <a:r>
                        <a:rPr lang="de-DE" sz="1600" dirty="0">
                          <a:solidFill>
                            <a:schemeClr val="bg1"/>
                          </a:solidFill>
                          <a:latin typeface="Cabin" pitchFamily="2" charset="0"/>
                        </a:rPr>
                        <a:t>Preferred Customer Plus-Kunden erhalten 12 Treueprämien über ein Jahr verteilt anstatt sechs Produktproben über sechs Monate verteilt.</a:t>
                      </a:r>
                    </a:p>
                  </a:txBody>
                  <a:tcPr marL="144000" marR="216000" marT="144000" marB="144000">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noFill/>
                  </a:tcPr>
                </a:tc>
                <a:tc>
                  <a:txBody>
                    <a:bodyPr/>
                    <a:lstStyle/>
                    <a:p>
                      <a:pPr marL="180000" indent="-180000">
                        <a:spcAft>
                          <a:spcPts val="1200"/>
                        </a:spcAft>
                        <a:buClr>
                          <a:schemeClr val="accent2"/>
                        </a:buClr>
                        <a:buFont typeface="Wingdings" panose="05000000000000000000" pitchFamily="2" charset="2"/>
                        <a:buChar char="§"/>
                      </a:pPr>
                      <a:r>
                        <a:rPr lang="de-DE" sz="1600" dirty="0">
                          <a:solidFill>
                            <a:schemeClr val="bg1"/>
                          </a:solidFill>
                          <a:latin typeface="Cabin" pitchFamily="2" charset="0"/>
                        </a:rPr>
                        <a:t>Die kostenlose jährliche Abonnementverlängerung, die Preferred Customer Plus-Kunden derzeit gewährt wird, entfällt. </a:t>
                      </a:r>
                    </a:p>
                    <a:p>
                      <a:pPr marL="180000" indent="-180000">
                        <a:spcAft>
                          <a:spcPts val="1200"/>
                        </a:spcAft>
                        <a:buClr>
                          <a:schemeClr val="accent2"/>
                        </a:buClr>
                        <a:buFont typeface="Wingdings" panose="05000000000000000000" pitchFamily="2" charset="2"/>
                        <a:buChar char="§"/>
                      </a:pPr>
                      <a:r>
                        <a:rPr lang="de-DE" sz="1600" dirty="0">
                          <a:solidFill>
                            <a:schemeClr val="bg1"/>
                          </a:solidFill>
                          <a:latin typeface="Cabin" pitchFamily="2" charset="0"/>
                        </a:rPr>
                        <a:t>Die Art und Weise, wie Produktgutschriften verdient werden können, ändert sich.</a:t>
                      </a:r>
                    </a:p>
                  </a:txBody>
                  <a:tcPr marL="144000" marR="216000" marT="144000" marB="144000">
                    <a:lnL w="12700" cap="flat" cmpd="sng" algn="ctr">
                      <a:noFill/>
                      <a:prstDash val="solid"/>
                      <a:round/>
                      <a:headEnd type="none" w="med" len="med"/>
                      <a:tailEnd type="none" w="med" len="med"/>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817143642"/>
                  </a:ext>
                </a:extLst>
              </a:tr>
            </a:tbl>
          </a:graphicData>
        </a:graphic>
      </p:graphicFrame>
      <p:pic>
        <p:nvPicPr>
          <p:cNvPr id="18" name="Graphic 17">
            <a:extLst>
              <a:ext uri="{FF2B5EF4-FFF2-40B4-BE49-F238E27FC236}">
                <a16:creationId xmlns:a16="http://schemas.microsoft.com/office/drawing/2014/main" id="{2EA21D4B-AD4C-CD6D-FC2E-4451D8EB190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631517" y="1929231"/>
            <a:ext cx="1860756" cy="489113"/>
          </a:xfrm>
          <a:prstGeom prst="rect">
            <a:avLst/>
          </a:prstGeom>
        </p:spPr>
      </p:pic>
      <p:sp>
        <p:nvSpPr>
          <p:cNvPr id="20" name="Title 3">
            <a:extLst>
              <a:ext uri="{FF2B5EF4-FFF2-40B4-BE49-F238E27FC236}">
                <a16:creationId xmlns:a16="http://schemas.microsoft.com/office/drawing/2014/main" id="{C50187A4-0129-89C6-6CEC-76F885A223CD}"/>
              </a:ext>
            </a:extLst>
          </p:cNvPr>
          <p:cNvSpPr>
            <a:spLocks noGrp="1"/>
          </p:cNvSpPr>
          <p:nvPr>
            <p:ph type="title"/>
          </p:nvPr>
        </p:nvSpPr>
        <p:spPr>
          <a:xfrm>
            <a:off x="864000" y="864000"/>
            <a:ext cx="10464000" cy="826688"/>
          </a:xfrm>
        </p:spPr>
        <p:txBody>
          <a:bodyPr/>
          <a:lstStyle/>
          <a:p>
            <a:r>
              <a:rPr lang="de-DE" dirty="0">
                <a:solidFill>
                  <a:schemeClr val="bg1"/>
                </a:solidFill>
              </a:rPr>
              <a:t>Zusammenfassung der Änderungen am Preferred Customer/Preferred Customer Plus-Programm 2025</a:t>
            </a:r>
            <a:endParaRPr lang="en-IE" dirty="0">
              <a:solidFill>
                <a:schemeClr val="bg1"/>
              </a:solidFill>
            </a:endParaRPr>
          </a:p>
        </p:txBody>
      </p:sp>
      <p:pic>
        <p:nvPicPr>
          <p:cNvPr id="30" name="Graphic 29">
            <a:extLst>
              <a:ext uri="{FF2B5EF4-FFF2-40B4-BE49-F238E27FC236}">
                <a16:creationId xmlns:a16="http://schemas.microsoft.com/office/drawing/2014/main" id="{C0530B47-8556-A7D3-35A0-9B28A0A6159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272030" y="1929231"/>
            <a:ext cx="2110628" cy="489113"/>
          </a:xfrm>
          <a:prstGeom prst="rect">
            <a:avLst/>
          </a:prstGeom>
        </p:spPr>
      </p:pic>
    </p:spTree>
    <p:extLst>
      <p:ext uri="{BB962C8B-B14F-4D97-AF65-F5344CB8AC3E}">
        <p14:creationId xmlns:p14="http://schemas.microsoft.com/office/powerpoint/2010/main" val="221267657"/>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a:extLst>
            <a:ext uri="{FF2B5EF4-FFF2-40B4-BE49-F238E27FC236}">
              <a16:creationId xmlns:a16="http://schemas.microsoft.com/office/drawing/2014/main" id="{8A3DDB11-FB58-459B-3462-85630399A6B8}"/>
            </a:ext>
          </a:extLst>
        </p:cNvPr>
        <p:cNvGrpSpPr/>
        <p:nvPr/>
      </p:nvGrpSpPr>
      <p:grpSpPr>
        <a:xfrm>
          <a:off x="0" y="0"/>
          <a:ext cx="0" cy="0"/>
          <a:chOff x="0" y="0"/>
          <a:chExt cx="0" cy="0"/>
        </a:xfrm>
      </p:grpSpPr>
      <p:pic>
        <p:nvPicPr>
          <p:cNvPr id="12" name="Picture 11">
            <a:extLst>
              <a:ext uri="{FF2B5EF4-FFF2-40B4-BE49-F238E27FC236}">
                <a16:creationId xmlns:a16="http://schemas.microsoft.com/office/drawing/2014/main" id="{92BD0492-CFAD-6598-1E02-B3C0C34B8220}"/>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rcRect l="26754" r="23219"/>
          <a:stretch/>
        </p:blipFill>
        <p:spPr>
          <a:xfrm>
            <a:off x="6092643" y="0"/>
            <a:ext cx="6099358" cy="6858000"/>
          </a:xfrm>
          <a:prstGeom prst="rect">
            <a:avLst/>
          </a:prstGeom>
        </p:spPr>
      </p:pic>
      <p:sp>
        <p:nvSpPr>
          <p:cNvPr id="4" name="Title 3">
            <a:extLst>
              <a:ext uri="{FF2B5EF4-FFF2-40B4-BE49-F238E27FC236}">
                <a16:creationId xmlns:a16="http://schemas.microsoft.com/office/drawing/2014/main" id="{FD9A891D-D566-2F36-ED3F-F4885E6324B6}"/>
              </a:ext>
            </a:extLst>
          </p:cNvPr>
          <p:cNvSpPr>
            <a:spLocks noGrp="1"/>
          </p:cNvSpPr>
          <p:nvPr>
            <p:ph type="title"/>
          </p:nvPr>
        </p:nvSpPr>
        <p:spPr>
          <a:xfrm>
            <a:off x="864000" y="864000"/>
            <a:ext cx="5085542" cy="826688"/>
          </a:xfrm>
        </p:spPr>
        <p:txBody>
          <a:bodyPr/>
          <a:lstStyle/>
          <a:p>
            <a:r>
              <a:rPr lang="fr-FR" dirty="0" err="1">
                <a:solidFill>
                  <a:schemeClr val="accent3"/>
                </a:solidFill>
              </a:rPr>
              <a:t>Was</a:t>
            </a:r>
            <a:r>
              <a:rPr lang="fr-FR" dirty="0">
                <a:solidFill>
                  <a:schemeClr val="accent3"/>
                </a:solidFill>
              </a:rPr>
              <a:t> </a:t>
            </a:r>
            <a:r>
              <a:rPr lang="fr-FR" dirty="0" err="1">
                <a:solidFill>
                  <a:schemeClr val="accent3"/>
                </a:solidFill>
              </a:rPr>
              <a:t>bleibt</a:t>
            </a:r>
            <a:r>
              <a:rPr lang="fr-FR" dirty="0">
                <a:solidFill>
                  <a:schemeClr val="accent3"/>
                </a:solidFill>
              </a:rPr>
              <a:t> </a:t>
            </a:r>
            <a:r>
              <a:rPr lang="fr-FR" dirty="0" err="1">
                <a:solidFill>
                  <a:schemeClr val="accent3"/>
                </a:solidFill>
              </a:rPr>
              <a:t>gleich</a:t>
            </a:r>
            <a:r>
              <a:rPr lang="fr-FR" dirty="0">
                <a:solidFill>
                  <a:schemeClr val="accent3"/>
                </a:solidFill>
              </a:rPr>
              <a:t>?</a:t>
            </a:r>
            <a:endParaRPr lang="en-IE" dirty="0">
              <a:solidFill>
                <a:schemeClr val="accent3"/>
              </a:solidFill>
            </a:endParaRPr>
          </a:p>
        </p:txBody>
      </p:sp>
      <p:sp>
        <p:nvSpPr>
          <p:cNvPr id="2" name="Content Placeholder 4">
            <a:extLst>
              <a:ext uri="{FF2B5EF4-FFF2-40B4-BE49-F238E27FC236}">
                <a16:creationId xmlns:a16="http://schemas.microsoft.com/office/drawing/2014/main" id="{F26FB6D6-60DD-09D1-6BA3-98D004861184}"/>
              </a:ext>
            </a:extLst>
          </p:cNvPr>
          <p:cNvSpPr txBox="1">
            <a:spLocks/>
          </p:cNvSpPr>
          <p:nvPr/>
        </p:nvSpPr>
        <p:spPr>
          <a:xfrm>
            <a:off x="864000" y="3017344"/>
            <a:ext cx="2399999" cy="3036906"/>
          </a:xfrm>
          <a:prstGeom prst="rect">
            <a:avLst/>
          </a:prstGeom>
        </p:spPr>
        <p:txBody>
          <a:bodyPr vert="horz" lIns="0" tIns="0" rIns="0" bIns="0" numCol="1" spcCol="28800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de-DE" sz="1400" dirty="0"/>
              <a:t>Um ein Preferred Customer zu werden, müssen Sie eine monatliche Abonnementbestellung (MSO) mit BV einrichten. Um ein Preferred Customer Plus-Kunde zu werden, müssen Sie eine monatliche Abonnementbestellung (MSO) einrichten und die jährliche Mitgliedergebühr entrichten. Das wird sich auch in Zukunft nicht ändern.</a:t>
            </a:r>
            <a:endParaRPr lang="en-IE" sz="1400" dirty="0"/>
          </a:p>
        </p:txBody>
      </p:sp>
      <p:sp>
        <p:nvSpPr>
          <p:cNvPr id="3" name="Content Placeholder 4">
            <a:extLst>
              <a:ext uri="{FF2B5EF4-FFF2-40B4-BE49-F238E27FC236}">
                <a16:creationId xmlns:a16="http://schemas.microsoft.com/office/drawing/2014/main" id="{28AA494C-4397-7C87-8671-4CD195C7FB59}"/>
              </a:ext>
            </a:extLst>
          </p:cNvPr>
          <p:cNvSpPr txBox="1">
            <a:spLocks/>
          </p:cNvSpPr>
          <p:nvPr/>
        </p:nvSpPr>
        <p:spPr>
          <a:xfrm>
            <a:off x="3549543" y="3017344"/>
            <a:ext cx="2399999" cy="3036906"/>
          </a:xfrm>
          <a:prstGeom prst="rect">
            <a:avLst/>
          </a:prstGeom>
        </p:spPr>
        <p:txBody>
          <a:bodyPr vert="horz" lIns="0" tIns="0" rIns="0" bIns="0" numCol="1" spcCol="28800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de-DE" sz="1400" dirty="0"/>
              <a:t>Die Vorteile für Preferred Customer- sowie Preferred Customer Plus-Kunden wie die InTouch-App, der Warenkorb-Konfigurator, der Empfehlungslink und die Großhandelspreise, bleiben unverändert. </a:t>
            </a:r>
            <a:endParaRPr lang="en-IE" sz="1400" dirty="0"/>
          </a:p>
        </p:txBody>
      </p:sp>
      <p:sp>
        <p:nvSpPr>
          <p:cNvPr id="7" name="Content Placeholder 4">
            <a:extLst>
              <a:ext uri="{FF2B5EF4-FFF2-40B4-BE49-F238E27FC236}">
                <a16:creationId xmlns:a16="http://schemas.microsoft.com/office/drawing/2014/main" id="{50813B7C-6736-0A06-B8FC-2E6E3D33D4F1}"/>
              </a:ext>
            </a:extLst>
          </p:cNvPr>
          <p:cNvSpPr txBox="1">
            <a:spLocks/>
          </p:cNvSpPr>
          <p:nvPr/>
        </p:nvSpPr>
        <p:spPr>
          <a:xfrm>
            <a:off x="864000" y="2249714"/>
            <a:ext cx="2401200" cy="624115"/>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1200"/>
              </a:spcAft>
              <a:buNone/>
            </a:pPr>
            <a:r>
              <a:rPr lang="en-IE" sz="3600" b="1" dirty="0">
                <a:solidFill>
                  <a:schemeClr val="accent3"/>
                </a:solidFill>
              </a:rPr>
              <a:t>01.</a:t>
            </a:r>
          </a:p>
        </p:txBody>
      </p:sp>
      <p:sp>
        <p:nvSpPr>
          <p:cNvPr id="8" name="Content Placeholder 4">
            <a:extLst>
              <a:ext uri="{FF2B5EF4-FFF2-40B4-BE49-F238E27FC236}">
                <a16:creationId xmlns:a16="http://schemas.microsoft.com/office/drawing/2014/main" id="{4CE587B2-B5E6-2985-FC3A-6D09A3948BB4}"/>
              </a:ext>
            </a:extLst>
          </p:cNvPr>
          <p:cNvSpPr txBox="1">
            <a:spLocks/>
          </p:cNvSpPr>
          <p:nvPr/>
        </p:nvSpPr>
        <p:spPr>
          <a:xfrm>
            <a:off x="3551700" y="2249714"/>
            <a:ext cx="2401200" cy="624115"/>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1200"/>
              </a:spcAft>
              <a:buNone/>
            </a:pPr>
            <a:r>
              <a:rPr lang="en-IE" sz="3600" b="1" dirty="0">
                <a:solidFill>
                  <a:schemeClr val="accent3"/>
                </a:solidFill>
              </a:rPr>
              <a:t>02.</a:t>
            </a:r>
          </a:p>
        </p:txBody>
      </p:sp>
    </p:spTree>
    <p:extLst>
      <p:ext uri="{BB962C8B-B14F-4D97-AF65-F5344CB8AC3E}">
        <p14:creationId xmlns:p14="http://schemas.microsoft.com/office/powerpoint/2010/main" val="2103257430"/>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6A4AD1-5EBD-7749-E331-814E03A291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E4CD92-DCAD-DCE8-1F09-3AE97F84E0E8}"/>
              </a:ext>
            </a:extLst>
          </p:cNvPr>
          <p:cNvSpPr>
            <a:spLocks noGrp="1"/>
          </p:cNvSpPr>
          <p:nvPr>
            <p:ph type="ctrTitle"/>
          </p:nvPr>
        </p:nvSpPr>
        <p:spPr>
          <a:xfrm>
            <a:off x="863999" y="2471057"/>
            <a:ext cx="6915657" cy="2387600"/>
          </a:xfrm>
        </p:spPr>
        <p:txBody>
          <a:bodyPr/>
          <a:lstStyle/>
          <a:p>
            <a:r>
              <a:rPr lang="en-IE" sz="7200" i="1" dirty="0"/>
              <a:t>TREUEPRÄMIEN</a:t>
            </a:r>
          </a:p>
        </p:txBody>
      </p:sp>
      <p:sp>
        <p:nvSpPr>
          <p:cNvPr id="3" name="Subtitle 2">
            <a:extLst>
              <a:ext uri="{FF2B5EF4-FFF2-40B4-BE49-F238E27FC236}">
                <a16:creationId xmlns:a16="http://schemas.microsoft.com/office/drawing/2014/main" id="{6B8F0023-5F17-05D2-5C98-6169D0F4090A}"/>
              </a:ext>
            </a:extLst>
          </p:cNvPr>
          <p:cNvSpPr>
            <a:spLocks noGrp="1"/>
          </p:cNvSpPr>
          <p:nvPr>
            <p:ph type="subTitle" idx="1"/>
          </p:nvPr>
        </p:nvSpPr>
        <p:spPr>
          <a:xfrm>
            <a:off x="864000" y="5207000"/>
            <a:ext cx="6117371" cy="787000"/>
          </a:xfrm>
        </p:spPr>
        <p:txBody>
          <a:bodyPr/>
          <a:lstStyle/>
          <a:p>
            <a:pPr>
              <a:lnSpc>
                <a:spcPct val="108000"/>
              </a:lnSpc>
              <a:spcBef>
                <a:spcPts val="0"/>
              </a:spcBef>
            </a:pPr>
            <a:r>
              <a:rPr lang="de-DE" sz="1600" dirty="0"/>
              <a:t>Sowohl Preferred Customer- als auch Preferred Customer Plus-Kunden erhalten Treueprämien (10er-Packungen verschiedener Pflaster), die zu qualifizierten Bestellungen hinzugefügt werden. Als qualifizierte Bestellung gelten alle Bestellungen mit BV-Wert.</a:t>
            </a:r>
            <a:endParaRPr lang="en-IE" sz="1600" dirty="0"/>
          </a:p>
        </p:txBody>
      </p:sp>
    </p:spTree>
    <p:extLst>
      <p:ext uri="{BB962C8B-B14F-4D97-AF65-F5344CB8AC3E}">
        <p14:creationId xmlns:p14="http://schemas.microsoft.com/office/powerpoint/2010/main" val="353835676"/>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alpha val="37000"/>
          </a:schemeClr>
        </a:solidFill>
        <a:effectLst/>
      </p:bgPr>
    </p:bg>
    <p:spTree>
      <p:nvGrpSpPr>
        <p:cNvPr id="1" name="">
          <a:extLst>
            <a:ext uri="{FF2B5EF4-FFF2-40B4-BE49-F238E27FC236}">
              <a16:creationId xmlns:a16="http://schemas.microsoft.com/office/drawing/2014/main" id="{8113B00A-B2EE-1A6B-37D4-67FDE467378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0E78E4C-506C-4638-8B1A-ADB29CC750F2}"/>
              </a:ext>
            </a:extLst>
          </p:cNvPr>
          <p:cNvSpPr>
            <a:spLocks noGrp="1"/>
          </p:cNvSpPr>
          <p:nvPr>
            <p:ph type="title"/>
          </p:nvPr>
        </p:nvSpPr>
        <p:spPr/>
        <p:txBody>
          <a:bodyPr/>
          <a:lstStyle/>
          <a:p>
            <a:r>
              <a:rPr lang="en-IE" dirty="0" err="1">
                <a:solidFill>
                  <a:schemeClr val="accent3"/>
                </a:solidFill>
              </a:rPr>
              <a:t>Treueprämien</a:t>
            </a:r>
            <a:r>
              <a:rPr lang="en-IE" dirty="0">
                <a:solidFill>
                  <a:schemeClr val="accent3"/>
                </a:solidFill>
              </a:rPr>
              <a:t> - Preferred Customer</a:t>
            </a:r>
          </a:p>
        </p:txBody>
      </p:sp>
      <p:sp>
        <p:nvSpPr>
          <p:cNvPr id="7" name="TextBox 6">
            <a:extLst>
              <a:ext uri="{FF2B5EF4-FFF2-40B4-BE49-F238E27FC236}">
                <a16:creationId xmlns:a16="http://schemas.microsoft.com/office/drawing/2014/main" id="{C3BB843F-27EE-86E7-6E97-4EED0CF32104}"/>
              </a:ext>
            </a:extLst>
          </p:cNvPr>
          <p:cNvSpPr txBox="1"/>
          <p:nvPr/>
        </p:nvSpPr>
        <p:spPr>
          <a:xfrm>
            <a:off x="864000" y="5717001"/>
            <a:ext cx="10464000" cy="276999"/>
          </a:xfrm>
          <a:prstGeom prst="rect">
            <a:avLst/>
          </a:prstGeom>
          <a:noFill/>
        </p:spPr>
        <p:txBody>
          <a:bodyPr wrap="square" lIns="0" tIns="0" rIns="0" bIns="0" anchor="b">
            <a:noAutofit/>
          </a:bodyPr>
          <a:lstStyle/>
          <a:p>
            <a:r>
              <a:rPr lang="en-IE" sz="800" i="1" cap="all" dirty="0">
                <a:solidFill>
                  <a:schemeClr val="tx2"/>
                </a:solidFill>
                <a:latin typeface="Cabin" pitchFamily="2" charset="0"/>
              </a:rPr>
              <a:t>*Product may vary depending on market. </a:t>
            </a:r>
          </a:p>
        </p:txBody>
      </p:sp>
      <p:sp>
        <p:nvSpPr>
          <p:cNvPr id="2" name="Content Placeholder 4">
            <a:extLst>
              <a:ext uri="{FF2B5EF4-FFF2-40B4-BE49-F238E27FC236}">
                <a16:creationId xmlns:a16="http://schemas.microsoft.com/office/drawing/2014/main" id="{BFE08077-34F2-1543-BDC0-620D9828593E}"/>
              </a:ext>
            </a:extLst>
          </p:cNvPr>
          <p:cNvSpPr txBox="1">
            <a:spLocks/>
          </p:cNvSpPr>
          <p:nvPr/>
        </p:nvSpPr>
        <p:spPr>
          <a:xfrm>
            <a:off x="864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fr-FR" sz="1200" b="1" dirty="0" err="1"/>
              <a:t>Treueprämie</a:t>
            </a:r>
            <a:r>
              <a:rPr lang="fr-FR" sz="1200" b="1" dirty="0"/>
              <a:t> 1*</a:t>
            </a:r>
          </a:p>
          <a:p>
            <a:pPr marL="0" indent="0">
              <a:lnSpc>
                <a:spcPct val="108000"/>
              </a:lnSpc>
              <a:spcBef>
                <a:spcPts val="0"/>
              </a:spcBef>
              <a:spcAft>
                <a:spcPts val="600"/>
              </a:spcAft>
              <a:buNone/>
            </a:pPr>
            <a:r>
              <a:rPr lang="de-DE" sz="1200" dirty="0"/>
              <a:t>Wird nach weiteren 3 aufeinanderfolgenden monatlichen Abonnementbestellungen automatisch mit der 4. Bestellung versendet.</a:t>
            </a:r>
            <a:endParaRPr lang="fr-FR" sz="1200" dirty="0"/>
          </a:p>
        </p:txBody>
      </p:sp>
      <p:sp>
        <p:nvSpPr>
          <p:cNvPr id="11" name="Content Placeholder 4">
            <a:extLst>
              <a:ext uri="{FF2B5EF4-FFF2-40B4-BE49-F238E27FC236}">
                <a16:creationId xmlns:a16="http://schemas.microsoft.com/office/drawing/2014/main" id="{51CA5C97-831E-0764-CE13-7F529BF3AFDE}"/>
              </a:ext>
            </a:extLst>
          </p:cNvPr>
          <p:cNvSpPr txBox="1">
            <a:spLocks/>
          </p:cNvSpPr>
          <p:nvPr/>
        </p:nvSpPr>
        <p:spPr>
          <a:xfrm>
            <a:off x="3552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fr-FR" sz="1200" b="1" dirty="0" err="1"/>
              <a:t>Treueprämie</a:t>
            </a:r>
            <a:r>
              <a:rPr lang="fr-FR" sz="1200" b="1" dirty="0"/>
              <a:t> 2*</a:t>
            </a:r>
          </a:p>
          <a:p>
            <a:pPr marL="0" indent="0">
              <a:lnSpc>
                <a:spcPct val="108000"/>
              </a:lnSpc>
              <a:spcBef>
                <a:spcPts val="0"/>
              </a:spcBef>
              <a:spcAft>
                <a:spcPts val="600"/>
              </a:spcAft>
              <a:buNone/>
            </a:pPr>
            <a:r>
              <a:rPr lang="de-DE" sz="1200" dirty="0"/>
              <a:t>Wird nach weiteren 3 aufeinanderfolgenden monatlichen Abonnementbestellungen automatisch mit der 7. Bestellung versendet.</a:t>
            </a:r>
            <a:endParaRPr lang="fr-FR" sz="1200" dirty="0"/>
          </a:p>
        </p:txBody>
      </p:sp>
      <p:sp>
        <p:nvSpPr>
          <p:cNvPr id="12" name="Content Placeholder 4">
            <a:extLst>
              <a:ext uri="{FF2B5EF4-FFF2-40B4-BE49-F238E27FC236}">
                <a16:creationId xmlns:a16="http://schemas.microsoft.com/office/drawing/2014/main" id="{41869732-A871-151B-F276-BF9369FED8E2}"/>
              </a:ext>
            </a:extLst>
          </p:cNvPr>
          <p:cNvSpPr txBox="1">
            <a:spLocks/>
          </p:cNvSpPr>
          <p:nvPr/>
        </p:nvSpPr>
        <p:spPr>
          <a:xfrm>
            <a:off x="6240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fr-FR" sz="1200" b="1" dirty="0" err="1"/>
              <a:t>Treueprämie</a:t>
            </a:r>
            <a:r>
              <a:rPr lang="fr-FR" sz="1200" b="1" dirty="0"/>
              <a:t> 3*</a:t>
            </a:r>
          </a:p>
          <a:p>
            <a:pPr marL="0" indent="0">
              <a:lnSpc>
                <a:spcPct val="108000"/>
              </a:lnSpc>
              <a:spcBef>
                <a:spcPts val="0"/>
              </a:spcBef>
              <a:spcAft>
                <a:spcPts val="600"/>
              </a:spcAft>
              <a:buNone/>
            </a:pPr>
            <a:r>
              <a:rPr lang="de-DE" sz="1200" dirty="0"/>
              <a:t>Wird nach weiteren 3 aufeinanderfolgenden monatlichen Abonnementbestellungen automatisch mit der 10. Bestellung versendet.</a:t>
            </a:r>
            <a:endParaRPr lang="fr-FR" sz="1200" dirty="0"/>
          </a:p>
        </p:txBody>
      </p:sp>
      <p:sp>
        <p:nvSpPr>
          <p:cNvPr id="13" name="Content Placeholder 4">
            <a:extLst>
              <a:ext uri="{FF2B5EF4-FFF2-40B4-BE49-F238E27FC236}">
                <a16:creationId xmlns:a16="http://schemas.microsoft.com/office/drawing/2014/main" id="{EAB7CE7A-64B3-B74F-132D-1C42188BB231}"/>
              </a:ext>
            </a:extLst>
          </p:cNvPr>
          <p:cNvSpPr txBox="1">
            <a:spLocks/>
          </p:cNvSpPr>
          <p:nvPr/>
        </p:nvSpPr>
        <p:spPr>
          <a:xfrm>
            <a:off x="8928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fr-FR" sz="1200" b="1" dirty="0" err="1"/>
              <a:t>Treueprämie</a:t>
            </a:r>
            <a:r>
              <a:rPr lang="fr-FR" sz="1200" b="1" dirty="0"/>
              <a:t> 4*</a:t>
            </a:r>
          </a:p>
          <a:p>
            <a:pPr marL="0" indent="0">
              <a:lnSpc>
                <a:spcPct val="108000"/>
              </a:lnSpc>
              <a:spcBef>
                <a:spcPts val="0"/>
              </a:spcBef>
              <a:spcAft>
                <a:spcPts val="600"/>
              </a:spcAft>
              <a:buNone/>
            </a:pPr>
            <a:r>
              <a:rPr lang="de-DE" sz="1200" dirty="0"/>
              <a:t>Wird nach weiteren 3 aufeinanderfolgenden monatlichen Abonnementbestellungen automatisch mit der 13. Bestellung versendet.</a:t>
            </a:r>
            <a:endParaRPr lang="fr-FR" sz="1200" dirty="0"/>
          </a:p>
        </p:txBody>
      </p:sp>
      <p:pic>
        <p:nvPicPr>
          <p:cNvPr id="15" name="Picture 14" descr="A white and blue logo&#10;&#10;AI-generated content may be incorrect.">
            <a:extLst>
              <a:ext uri="{FF2B5EF4-FFF2-40B4-BE49-F238E27FC236}">
                <a16:creationId xmlns:a16="http://schemas.microsoft.com/office/drawing/2014/main" id="{AF4A2C3E-E0F8-C28F-B3B8-74E630CCE1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4000" y="2068458"/>
            <a:ext cx="2030258" cy="1071976"/>
          </a:xfrm>
          <a:prstGeom prst="rect">
            <a:avLst/>
          </a:prstGeom>
          <a:effectLst>
            <a:outerShdw blurRad="152400" dist="152400" dir="5400000" algn="ctr" rotWithShape="0">
              <a:srgbClr val="000000">
                <a:alpha val="15000"/>
              </a:srgbClr>
            </a:outerShdw>
          </a:effectLst>
        </p:spPr>
      </p:pic>
      <p:pic>
        <p:nvPicPr>
          <p:cNvPr id="17" name="Picture 16" descr="A white and blue logo&#10;&#10;AI-generated content may be incorrect.">
            <a:extLst>
              <a:ext uri="{FF2B5EF4-FFF2-40B4-BE49-F238E27FC236}">
                <a16:creationId xmlns:a16="http://schemas.microsoft.com/office/drawing/2014/main" id="{7FB3357E-8C6D-71B0-63E4-0B860E8BE4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28000" y="2068458"/>
            <a:ext cx="2030258" cy="1071976"/>
          </a:xfrm>
          <a:prstGeom prst="rect">
            <a:avLst/>
          </a:prstGeom>
          <a:effectLst>
            <a:outerShdw blurRad="152400" dist="152400" dir="5400000" algn="ctr" rotWithShape="0">
              <a:srgbClr val="000000">
                <a:alpha val="15000"/>
              </a:srgbClr>
            </a:outerShdw>
          </a:effectLst>
        </p:spPr>
      </p:pic>
      <p:pic>
        <p:nvPicPr>
          <p:cNvPr id="19" name="Picture 18" descr="A yellow and white logo&#10;&#10;AI-generated content may be incorrect.">
            <a:extLst>
              <a:ext uri="{FF2B5EF4-FFF2-40B4-BE49-F238E27FC236}">
                <a16:creationId xmlns:a16="http://schemas.microsoft.com/office/drawing/2014/main" id="{B1A6F82F-FB7F-B608-044B-0237D5957CC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52000" y="2068458"/>
            <a:ext cx="2030258" cy="1071976"/>
          </a:xfrm>
          <a:prstGeom prst="rect">
            <a:avLst/>
          </a:prstGeom>
          <a:effectLst>
            <a:outerShdw blurRad="152400" dist="152400" dir="5400000" algn="ctr" rotWithShape="0">
              <a:srgbClr val="000000">
                <a:alpha val="15000"/>
              </a:srgbClr>
            </a:outerShdw>
          </a:effectLst>
        </p:spPr>
      </p:pic>
      <p:pic>
        <p:nvPicPr>
          <p:cNvPr id="21" name="Picture 20" descr="A white and purple background with black text&#10;&#10;AI-generated content may be incorrect.">
            <a:extLst>
              <a:ext uri="{FF2B5EF4-FFF2-40B4-BE49-F238E27FC236}">
                <a16:creationId xmlns:a16="http://schemas.microsoft.com/office/drawing/2014/main" id="{D68BFD41-FF68-E0E5-375E-275788402C7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40000" y="2068458"/>
            <a:ext cx="2030258" cy="1071976"/>
          </a:xfrm>
          <a:prstGeom prst="rect">
            <a:avLst/>
          </a:prstGeom>
          <a:effectLst>
            <a:outerShdw blurRad="152400" dist="152400" dir="5400000" algn="ctr" rotWithShape="0">
              <a:srgbClr val="000000">
                <a:alpha val="15000"/>
              </a:srgbClr>
            </a:outerShdw>
          </a:effectLst>
        </p:spPr>
      </p:pic>
      <p:sp>
        <p:nvSpPr>
          <p:cNvPr id="8" name="Content Placeholder 4">
            <a:extLst>
              <a:ext uri="{FF2B5EF4-FFF2-40B4-BE49-F238E27FC236}">
                <a16:creationId xmlns:a16="http://schemas.microsoft.com/office/drawing/2014/main" id="{2A2DF14B-352E-309A-DCDA-A6242B5232E3}"/>
              </a:ext>
            </a:extLst>
          </p:cNvPr>
          <p:cNvSpPr txBox="1">
            <a:spLocks/>
          </p:cNvSpPr>
          <p:nvPr/>
        </p:nvSpPr>
        <p:spPr>
          <a:xfrm>
            <a:off x="864000" y="5073314"/>
            <a:ext cx="10464000" cy="643688"/>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0"/>
              </a:spcAft>
              <a:buFont typeface="Wingdings" panose="05000000000000000000" pitchFamily="2" charset="2"/>
              <a:buNone/>
            </a:pPr>
            <a:r>
              <a:rPr lang="de-DE" sz="1800" dirty="0"/>
              <a:t>Nach Erhalt der 4. Treueprämie im 13. Monat erhalten sie keine weiteren Treueprämien.</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025718448"/>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alpha val="37000"/>
          </a:schemeClr>
        </a:solidFill>
        <a:effectLst/>
      </p:bgPr>
    </p:bg>
    <p:spTree>
      <p:nvGrpSpPr>
        <p:cNvPr id="1" name="">
          <a:extLst>
            <a:ext uri="{FF2B5EF4-FFF2-40B4-BE49-F238E27FC236}">
              <a16:creationId xmlns:a16="http://schemas.microsoft.com/office/drawing/2014/main" id="{E41913E8-7C1D-D621-EF54-72F86D599240}"/>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5CB816F4-BD9E-DF02-329E-DBEA01BDCE66}"/>
              </a:ext>
            </a:extLst>
          </p:cNvPr>
          <p:cNvSpPr>
            <a:spLocks noGrp="1"/>
          </p:cNvSpPr>
          <p:nvPr>
            <p:ph idx="1"/>
          </p:nvPr>
        </p:nvSpPr>
        <p:spPr>
          <a:xfrm>
            <a:off x="864000" y="3931041"/>
            <a:ext cx="1364850" cy="750137"/>
          </a:xfrm>
        </p:spPr>
        <p:txBody>
          <a:bodyPr/>
          <a:lstStyle/>
          <a:p>
            <a:pPr marL="0" indent="0" algn="ctr">
              <a:lnSpc>
                <a:spcPct val="100000"/>
              </a:lnSpc>
              <a:buNone/>
            </a:pPr>
            <a:r>
              <a:rPr lang="en-IE" sz="1000" dirty="0" err="1"/>
              <a:t>Treueprämie</a:t>
            </a:r>
            <a:r>
              <a:rPr lang="en-IE" sz="1000" dirty="0"/>
              <a:t> 1* </a:t>
            </a:r>
          </a:p>
          <a:p>
            <a:pPr marL="0" indent="0" algn="ctr">
              <a:lnSpc>
                <a:spcPct val="100000"/>
              </a:lnSpc>
              <a:buNone/>
            </a:pPr>
            <a:r>
              <a:rPr lang="en-IE" sz="1000" dirty="0"/>
              <a:t>Y-Age Aeon</a:t>
            </a:r>
            <a:br>
              <a:rPr lang="en-IE" sz="1000" dirty="0"/>
            </a:br>
            <a:r>
              <a:rPr lang="en-IE" sz="1000" dirty="0"/>
              <a:t>10-patch sample pack</a:t>
            </a:r>
          </a:p>
        </p:txBody>
      </p:sp>
      <p:sp>
        <p:nvSpPr>
          <p:cNvPr id="2" name="Content Placeholder 4">
            <a:extLst>
              <a:ext uri="{FF2B5EF4-FFF2-40B4-BE49-F238E27FC236}">
                <a16:creationId xmlns:a16="http://schemas.microsoft.com/office/drawing/2014/main" id="{067A35DF-51C7-B7EC-05F1-EED314EBFF45}"/>
              </a:ext>
            </a:extLst>
          </p:cNvPr>
          <p:cNvSpPr txBox="1">
            <a:spLocks/>
          </p:cNvSpPr>
          <p:nvPr/>
        </p:nvSpPr>
        <p:spPr>
          <a:xfrm>
            <a:off x="864000" y="1750938"/>
            <a:ext cx="10464000" cy="1176022"/>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0"/>
              </a:spcAft>
              <a:buFont typeface="Wingdings" panose="05000000000000000000" pitchFamily="2" charset="2"/>
              <a:buNone/>
            </a:pPr>
            <a:r>
              <a:rPr lang="de-DE" sz="1800" dirty="0"/>
              <a:t>Preferred Customer Plus-Kunden müssen eine jährliche Mitgliedsgebühr zahlen, um ihren Status aufrechtzuerhalten. Sie können wiederholt Treueprämien erhalten, solange sie die jährliche Verlängerungsgebühr bezahlen.</a:t>
            </a:r>
          </a:p>
          <a:p>
            <a:pPr marL="0" indent="0">
              <a:spcAft>
                <a:spcPts val="0"/>
              </a:spcAft>
              <a:buFont typeface="Wingdings" panose="05000000000000000000" pitchFamily="2" charset="2"/>
              <a:buNone/>
            </a:pPr>
            <a:r>
              <a:rPr lang="de-DE" sz="1800" dirty="0"/>
              <a:t>Preferred Customer Plus-Kunden werden aus keinem Grund vom Programm ausgeschlossen.</a:t>
            </a:r>
            <a:endParaRPr lang="en-IE" sz="1800" dirty="0"/>
          </a:p>
        </p:txBody>
      </p:sp>
      <p:pic>
        <p:nvPicPr>
          <p:cNvPr id="8" name="Picture 7" descr="A white and blue logo&#10;&#10;AI-generated content may be incorrect.">
            <a:extLst>
              <a:ext uri="{FF2B5EF4-FFF2-40B4-BE49-F238E27FC236}">
                <a16:creationId xmlns:a16="http://schemas.microsoft.com/office/drawing/2014/main" id="{46D0563B-B1DD-8234-0B69-EF4E51459B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4000" y="3083427"/>
            <a:ext cx="1364850" cy="720641"/>
          </a:xfrm>
          <a:prstGeom prst="rect">
            <a:avLst/>
          </a:prstGeom>
          <a:effectLst>
            <a:outerShdw blurRad="152400" dist="152400" dir="5400000" algn="ctr" rotWithShape="0">
              <a:srgbClr val="000000">
                <a:alpha val="15000"/>
              </a:srgbClr>
            </a:outerShdw>
          </a:effectLst>
        </p:spPr>
      </p:pic>
      <p:pic>
        <p:nvPicPr>
          <p:cNvPr id="10" name="Picture 9" descr="A yellow and white logo&#10;&#10;AI-generated content may be incorrect.">
            <a:extLst>
              <a:ext uri="{FF2B5EF4-FFF2-40B4-BE49-F238E27FC236}">
                <a16:creationId xmlns:a16="http://schemas.microsoft.com/office/drawing/2014/main" id="{5779B699-6423-C975-C335-67C6B1DC12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83830" y="3083426"/>
            <a:ext cx="1364850" cy="720641"/>
          </a:xfrm>
          <a:prstGeom prst="rect">
            <a:avLst/>
          </a:prstGeom>
          <a:effectLst>
            <a:outerShdw blurRad="152400" dist="152400" dir="5400000" algn="ctr" rotWithShape="0">
              <a:srgbClr val="000000">
                <a:alpha val="15000"/>
              </a:srgbClr>
            </a:outerShdw>
          </a:effectLst>
        </p:spPr>
      </p:pic>
      <p:pic>
        <p:nvPicPr>
          <p:cNvPr id="11" name="Picture 10" descr="A white and purple background with black text&#10;&#10;AI-generated content may be incorrect.">
            <a:extLst>
              <a:ext uri="{FF2B5EF4-FFF2-40B4-BE49-F238E27FC236}">
                <a16:creationId xmlns:a16="http://schemas.microsoft.com/office/drawing/2014/main" id="{6A7B38F8-1E77-39BE-D258-2B12B917DA2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03660" y="3083426"/>
            <a:ext cx="1364850" cy="720641"/>
          </a:xfrm>
          <a:prstGeom prst="rect">
            <a:avLst/>
          </a:prstGeom>
          <a:effectLst>
            <a:outerShdw blurRad="152400" dist="152400" dir="5400000" algn="ctr" rotWithShape="0">
              <a:srgbClr val="000000">
                <a:alpha val="15000"/>
              </a:srgbClr>
            </a:outerShdw>
          </a:effectLst>
        </p:spPr>
      </p:pic>
      <p:pic>
        <p:nvPicPr>
          <p:cNvPr id="12" name="Picture 11">
            <a:extLst>
              <a:ext uri="{FF2B5EF4-FFF2-40B4-BE49-F238E27FC236}">
                <a16:creationId xmlns:a16="http://schemas.microsoft.com/office/drawing/2014/main" id="{6F76340A-031C-F089-B3BD-6FC45C1450F7}"/>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6323490" y="3083427"/>
            <a:ext cx="1364850" cy="720640"/>
          </a:xfrm>
          <a:prstGeom prst="rect">
            <a:avLst/>
          </a:prstGeom>
          <a:effectLst>
            <a:outerShdw blurRad="152400" dist="152400" dir="5400000" algn="ctr" rotWithShape="0">
              <a:srgbClr val="000000">
                <a:alpha val="15000"/>
              </a:srgbClr>
            </a:outerShdw>
          </a:effectLst>
        </p:spPr>
      </p:pic>
      <p:pic>
        <p:nvPicPr>
          <p:cNvPr id="13" name="Picture 12">
            <a:extLst>
              <a:ext uri="{FF2B5EF4-FFF2-40B4-BE49-F238E27FC236}">
                <a16:creationId xmlns:a16="http://schemas.microsoft.com/office/drawing/2014/main" id="{47C95885-CF2D-4192-7833-E7D6F925E9D3}"/>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8143320" y="3083426"/>
            <a:ext cx="1364850" cy="720640"/>
          </a:xfrm>
          <a:prstGeom prst="rect">
            <a:avLst/>
          </a:prstGeom>
          <a:effectLst>
            <a:outerShdw blurRad="152400" dist="152400" dir="5400000" algn="ctr" rotWithShape="0">
              <a:srgbClr val="000000">
                <a:alpha val="15000"/>
              </a:srgbClr>
            </a:outerShdw>
          </a:effectLst>
        </p:spPr>
      </p:pic>
      <p:pic>
        <p:nvPicPr>
          <p:cNvPr id="14" name="Picture 13">
            <a:extLst>
              <a:ext uri="{FF2B5EF4-FFF2-40B4-BE49-F238E27FC236}">
                <a16:creationId xmlns:a16="http://schemas.microsoft.com/office/drawing/2014/main" id="{4AD80502-136C-7C09-D1EC-966654758587}"/>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9963150" y="3083426"/>
            <a:ext cx="1364850" cy="720640"/>
          </a:xfrm>
          <a:prstGeom prst="rect">
            <a:avLst/>
          </a:prstGeom>
          <a:effectLst>
            <a:outerShdw blurRad="152400" dist="152400" dir="5400000" algn="ctr" rotWithShape="0">
              <a:srgbClr val="000000">
                <a:alpha val="15000"/>
              </a:srgbClr>
            </a:outerShdw>
          </a:effectLst>
        </p:spPr>
      </p:pic>
      <p:pic>
        <p:nvPicPr>
          <p:cNvPr id="15" name="Picture 14">
            <a:extLst>
              <a:ext uri="{FF2B5EF4-FFF2-40B4-BE49-F238E27FC236}">
                <a16:creationId xmlns:a16="http://schemas.microsoft.com/office/drawing/2014/main" id="{8360A5A6-8C59-43BC-DE67-BAF8B099DDCB}"/>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864000" y="4681179"/>
            <a:ext cx="1364850" cy="720640"/>
          </a:xfrm>
          <a:prstGeom prst="rect">
            <a:avLst/>
          </a:prstGeom>
          <a:effectLst>
            <a:outerShdw blurRad="152400" dist="152400" dir="5400000" algn="ctr" rotWithShape="0">
              <a:srgbClr val="000000">
                <a:alpha val="15000"/>
              </a:srgbClr>
            </a:outerShdw>
          </a:effectLst>
        </p:spPr>
      </p:pic>
      <p:pic>
        <p:nvPicPr>
          <p:cNvPr id="16" name="Picture 15">
            <a:extLst>
              <a:ext uri="{FF2B5EF4-FFF2-40B4-BE49-F238E27FC236}">
                <a16:creationId xmlns:a16="http://schemas.microsoft.com/office/drawing/2014/main" id="{E5B57E09-C5B4-8E35-0D43-E24403AE331B}"/>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2683830" y="4681178"/>
            <a:ext cx="1364850" cy="720640"/>
          </a:xfrm>
          <a:prstGeom prst="rect">
            <a:avLst/>
          </a:prstGeom>
          <a:effectLst>
            <a:outerShdw blurRad="152400" dist="152400" dir="5400000" algn="ctr" rotWithShape="0">
              <a:srgbClr val="000000">
                <a:alpha val="15000"/>
              </a:srgbClr>
            </a:outerShdw>
          </a:effectLst>
        </p:spPr>
      </p:pic>
      <p:pic>
        <p:nvPicPr>
          <p:cNvPr id="17" name="Picture 16">
            <a:extLst>
              <a:ext uri="{FF2B5EF4-FFF2-40B4-BE49-F238E27FC236}">
                <a16:creationId xmlns:a16="http://schemas.microsoft.com/office/drawing/2014/main" id="{62BC3E96-4483-EC69-F78C-7E0B4ECB719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503660" y="4681178"/>
            <a:ext cx="1364850" cy="720640"/>
          </a:xfrm>
          <a:prstGeom prst="rect">
            <a:avLst/>
          </a:prstGeom>
          <a:effectLst>
            <a:outerShdw blurRad="152400" dist="152400" dir="5400000" algn="ctr" rotWithShape="0">
              <a:srgbClr val="000000">
                <a:alpha val="15000"/>
              </a:srgbClr>
            </a:outerShdw>
          </a:effectLst>
        </p:spPr>
      </p:pic>
      <p:pic>
        <p:nvPicPr>
          <p:cNvPr id="18" name="Picture 17">
            <a:extLst>
              <a:ext uri="{FF2B5EF4-FFF2-40B4-BE49-F238E27FC236}">
                <a16:creationId xmlns:a16="http://schemas.microsoft.com/office/drawing/2014/main" id="{C27E1E61-56C9-218E-F748-99F10DC1705D}"/>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6323490" y="4681179"/>
            <a:ext cx="1364850" cy="720640"/>
          </a:xfrm>
          <a:prstGeom prst="rect">
            <a:avLst/>
          </a:prstGeom>
          <a:effectLst>
            <a:outerShdw blurRad="152400" dist="152400" dir="5400000" algn="ctr" rotWithShape="0">
              <a:srgbClr val="000000">
                <a:alpha val="15000"/>
              </a:srgbClr>
            </a:outerShdw>
          </a:effectLst>
        </p:spPr>
      </p:pic>
      <p:pic>
        <p:nvPicPr>
          <p:cNvPr id="19" name="Picture 18">
            <a:extLst>
              <a:ext uri="{FF2B5EF4-FFF2-40B4-BE49-F238E27FC236}">
                <a16:creationId xmlns:a16="http://schemas.microsoft.com/office/drawing/2014/main" id="{685BD1A6-CDA5-3933-5B8A-F867A7664AF7}"/>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8143320" y="4681178"/>
            <a:ext cx="1364850" cy="720640"/>
          </a:xfrm>
          <a:prstGeom prst="rect">
            <a:avLst/>
          </a:prstGeom>
          <a:effectLst>
            <a:outerShdw blurRad="152400" dist="152400" dir="5400000" algn="ctr" rotWithShape="0">
              <a:srgbClr val="000000">
                <a:alpha val="15000"/>
              </a:srgbClr>
            </a:outerShdw>
          </a:effectLst>
        </p:spPr>
      </p:pic>
      <p:sp>
        <p:nvSpPr>
          <p:cNvPr id="23" name="Content Placeholder 4">
            <a:extLst>
              <a:ext uri="{FF2B5EF4-FFF2-40B4-BE49-F238E27FC236}">
                <a16:creationId xmlns:a16="http://schemas.microsoft.com/office/drawing/2014/main" id="{1ABE55ED-1DA4-23AF-9A72-5482319F304E}"/>
              </a:ext>
            </a:extLst>
          </p:cNvPr>
          <p:cNvSpPr txBox="1">
            <a:spLocks/>
          </p:cNvSpPr>
          <p:nvPr/>
        </p:nvSpPr>
        <p:spPr>
          <a:xfrm>
            <a:off x="864000" y="5528792"/>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Treueprämie</a:t>
            </a:r>
            <a:r>
              <a:rPr lang="en-IE" sz="1000" dirty="0"/>
              <a:t> 7* </a:t>
            </a:r>
          </a:p>
          <a:p>
            <a:pPr marL="0" indent="0" algn="ctr">
              <a:lnSpc>
                <a:spcPct val="100000"/>
              </a:lnSpc>
              <a:buFont typeface="Wingdings" panose="05000000000000000000" pitchFamily="2" charset="2"/>
              <a:buNone/>
            </a:pPr>
            <a:r>
              <a:rPr lang="en-IE" sz="1000" dirty="0"/>
              <a:t>X49</a:t>
            </a:r>
            <a:br>
              <a:rPr lang="en-IE" sz="1000" dirty="0"/>
            </a:br>
            <a:r>
              <a:rPr lang="en-IE" sz="1000" dirty="0"/>
              <a:t>10-patch sample pack</a:t>
            </a:r>
          </a:p>
        </p:txBody>
      </p:sp>
      <p:sp>
        <p:nvSpPr>
          <p:cNvPr id="25" name="Content Placeholder 4">
            <a:extLst>
              <a:ext uri="{FF2B5EF4-FFF2-40B4-BE49-F238E27FC236}">
                <a16:creationId xmlns:a16="http://schemas.microsoft.com/office/drawing/2014/main" id="{1240849B-6421-F202-B5C8-6E4F0855E15F}"/>
              </a:ext>
            </a:extLst>
          </p:cNvPr>
          <p:cNvSpPr txBox="1">
            <a:spLocks/>
          </p:cNvSpPr>
          <p:nvPr/>
        </p:nvSpPr>
        <p:spPr>
          <a:xfrm>
            <a:off x="2683830" y="3931041"/>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Treueprämie</a:t>
            </a:r>
            <a:r>
              <a:rPr lang="en-IE" sz="1000" dirty="0"/>
              <a:t> 2* </a:t>
            </a:r>
          </a:p>
          <a:p>
            <a:pPr marL="0" indent="0" algn="ctr">
              <a:lnSpc>
                <a:spcPct val="100000"/>
              </a:lnSpc>
              <a:buFont typeface="Wingdings" panose="05000000000000000000" pitchFamily="2" charset="2"/>
              <a:buNone/>
            </a:pPr>
            <a:r>
              <a:rPr lang="en-IE" sz="1000" dirty="0"/>
              <a:t>Y-Age Glutathione </a:t>
            </a:r>
            <a:br>
              <a:rPr lang="en-IE" sz="1000" dirty="0"/>
            </a:br>
            <a:r>
              <a:rPr lang="en-IE" sz="1000" dirty="0"/>
              <a:t>10-patch sample pack</a:t>
            </a:r>
          </a:p>
        </p:txBody>
      </p:sp>
      <p:sp>
        <p:nvSpPr>
          <p:cNvPr id="26" name="Content Placeholder 4">
            <a:extLst>
              <a:ext uri="{FF2B5EF4-FFF2-40B4-BE49-F238E27FC236}">
                <a16:creationId xmlns:a16="http://schemas.microsoft.com/office/drawing/2014/main" id="{31C1DB45-181E-9564-549E-EDD30A9F752E}"/>
              </a:ext>
            </a:extLst>
          </p:cNvPr>
          <p:cNvSpPr txBox="1">
            <a:spLocks/>
          </p:cNvSpPr>
          <p:nvPr/>
        </p:nvSpPr>
        <p:spPr>
          <a:xfrm>
            <a:off x="2683830" y="5528792"/>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Treueprämie</a:t>
            </a:r>
            <a:r>
              <a:rPr lang="en-IE" sz="1000" dirty="0"/>
              <a:t> 8* </a:t>
            </a:r>
          </a:p>
          <a:p>
            <a:pPr marL="0" indent="0" algn="ctr">
              <a:lnSpc>
                <a:spcPct val="100000"/>
              </a:lnSpc>
              <a:buFont typeface="Wingdings" panose="05000000000000000000" pitchFamily="2" charset="2"/>
              <a:buNone/>
            </a:pPr>
            <a:r>
              <a:rPr lang="en-IE" sz="1000" dirty="0" err="1"/>
              <a:t>Alavida</a:t>
            </a:r>
            <a:br>
              <a:rPr lang="en-IE" sz="1000" dirty="0"/>
            </a:br>
            <a:r>
              <a:rPr lang="en-IE" sz="1000" dirty="0"/>
              <a:t>10-patch sample pack</a:t>
            </a:r>
          </a:p>
        </p:txBody>
      </p:sp>
      <p:sp>
        <p:nvSpPr>
          <p:cNvPr id="27" name="Content Placeholder 4">
            <a:extLst>
              <a:ext uri="{FF2B5EF4-FFF2-40B4-BE49-F238E27FC236}">
                <a16:creationId xmlns:a16="http://schemas.microsoft.com/office/drawing/2014/main" id="{C496E487-7F4F-951B-7521-30DD5D8F3DCE}"/>
              </a:ext>
            </a:extLst>
          </p:cNvPr>
          <p:cNvSpPr txBox="1">
            <a:spLocks/>
          </p:cNvSpPr>
          <p:nvPr/>
        </p:nvSpPr>
        <p:spPr>
          <a:xfrm>
            <a:off x="4503660" y="3931041"/>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Treueprämie</a:t>
            </a:r>
            <a:r>
              <a:rPr lang="en-IE" sz="1000" dirty="0"/>
              <a:t> 3*  </a:t>
            </a:r>
          </a:p>
          <a:p>
            <a:pPr marL="0" indent="0" algn="ctr">
              <a:lnSpc>
                <a:spcPct val="100000"/>
              </a:lnSpc>
              <a:buFont typeface="Wingdings" panose="05000000000000000000" pitchFamily="2" charset="2"/>
              <a:buNone/>
            </a:pPr>
            <a:r>
              <a:rPr lang="en-IE" sz="1000" dirty="0"/>
              <a:t>Silent Nights</a:t>
            </a:r>
            <a:br>
              <a:rPr lang="en-IE" sz="1000" dirty="0"/>
            </a:br>
            <a:r>
              <a:rPr lang="en-IE" sz="1000" dirty="0"/>
              <a:t>10-patch sample pack</a:t>
            </a:r>
          </a:p>
        </p:txBody>
      </p:sp>
      <p:sp>
        <p:nvSpPr>
          <p:cNvPr id="28" name="Content Placeholder 4">
            <a:extLst>
              <a:ext uri="{FF2B5EF4-FFF2-40B4-BE49-F238E27FC236}">
                <a16:creationId xmlns:a16="http://schemas.microsoft.com/office/drawing/2014/main" id="{AB8F5647-FC44-35DD-BA64-622D8308F030}"/>
              </a:ext>
            </a:extLst>
          </p:cNvPr>
          <p:cNvSpPr txBox="1">
            <a:spLocks/>
          </p:cNvSpPr>
          <p:nvPr/>
        </p:nvSpPr>
        <p:spPr>
          <a:xfrm>
            <a:off x="4503660" y="5528792"/>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Treueprämie</a:t>
            </a:r>
            <a:r>
              <a:rPr lang="en-IE" sz="1000" dirty="0"/>
              <a:t> 9* </a:t>
            </a:r>
          </a:p>
          <a:p>
            <a:pPr marL="0" indent="0" algn="ctr">
              <a:lnSpc>
                <a:spcPct val="100000"/>
              </a:lnSpc>
              <a:buFont typeface="Wingdings" panose="05000000000000000000" pitchFamily="2" charset="2"/>
              <a:buNone/>
            </a:pPr>
            <a:r>
              <a:rPr lang="en-IE" sz="1000" dirty="0"/>
              <a:t>Y-Age Aeon</a:t>
            </a:r>
            <a:br>
              <a:rPr lang="en-IE" sz="1000" dirty="0"/>
            </a:br>
            <a:r>
              <a:rPr lang="en-IE" sz="1000" dirty="0"/>
              <a:t>10-patch sample pack</a:t>
            </a:r>
          </a:p>
        </p:txBody>
      </p:sp>
      <p:sp>
        <p:nvSpPr>
          <p:cNvPr id="29" name="Content Placeholder 4">
            <a:extLst>
              <a:ext uri="{FF2B5EF4-FFF2-40B4-BE49-F238E27FC236}">
                <a16:creationId xmlns:a16="http://schemas.microsoft.com/office/drawing/2014/main" id="{47BB0131-C4DD-AEB9-74D8-341A07432F62}"/>
              </a:ext>
            </a:extLst>
          </p:cNvPr>
          <p:cNvSpPr txBox="1">
            <a:spLocks/>
          </p:cNvSpPr>
          <p:nvPr/>
        </p:nvSpPr>
        <p:spPr>
          <a:xfrm>
            <a:off x="6323490" y="3931041"/>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Treueprämie</a:t>
            </a:r>
            <a:r>
              <a:rPr lang="en-IE" sz="1000" dirty="0"/>
              <a:t> 4* </a:t>
            </a:r>
          </a:p>
          <a:p>
            <a:pPr marL="0" indent="0" algn="ctr">
              <a:lnSpc>
                <a:spcPct val="100000"/>
              </a:lnSpc>
              <a:buFont typeface="Wingdings" panose="05000000000000000000" pitchFamily="2" charset="2"/>
              <a:buNone/>
            </a:pPr>
            <a:r>
              <a:rPr lang="en-IE" sz="1000" dirty="0"/>
              <a:t>X39</a:t>
            </a:r>
            <a:br>
              <a:rPr lang="en-IE" sz="1000" dirty="0"/>
            </a:br>
            <a:r>
              <a:rPr lang="en-IE" sz="1000" dirty="0"/>
              <a:t>10-patch sample pack</a:t>
            </a:r>
          </a:p>
        </p:txBody>
      </p:sp>
      <p:sp>
        <p:nvSpPr>
          <p:cNvPr id="30" name="Content Placeholder 4">
            <a:extLst>
              <a:ext uri="{FF2B5EF4-FFF2-40B4-BE49-F238E27FC236}">
                <a16:creationId xmlns:a16="http://schemas.microsoft.com/office/drawing/2014/main" id="{0F4BDFE8-8AA6-B63B-1957-685E702F4DD6}"/>
              </a:ext>
            </a:extLst>
          </p:cNvPr>
          <p:cNvSpPr txBox="1">
            <a:spLocks/>
          </p:cNvSpPr>
          <p:nvPr/>
        </p:nvSpPr>
        <p:spPr>
          <a:xfrm>
            <a:off x="6239430" y="5528792"/>
            <a:ext cx="153297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Treueprämie</a:t>
            </a:r>
            <a:r>
              <a:rPr lang="en-IE" sz="1000" dirty="0"/>
              <a:t> 10 * </a:t>
            </a:r>
          </a:p>
          <a:p>
            <a:pPr marL="0" indent="0" algn="ctr">
              <a:lnSpc>
                <a:spcPct val="100000"/>
              </a:lnSpc>
              <a:buFont typeface="Wingdings" panose="05000000000000000000" pitchFamily="2" charset="2"/>
              <a:buNone/>
            </a:pPr>
            <a:r>
              <a:rPr lang="en-IE" sz="1000" dirty="0"/>
              <a:t>Y-Age Glutathione</a:t>
            </a:r>
            <a:br>
              <a:rPr lang="en-IE" sz="1000" dirty="0"/>
            </a:br>
            <a:r>
              <a:rPr lang="en-IE" sz="1000" dirty="0"/>
              <a:t>10-patch sample pack</a:t>
            </a:r>
          </a:p>
        </p:txBody>
      </p:sp>
      <p:sp>
        <p:nvSpPr>
          <p:cNvPr id="31" name="Content Placeholder 4">
            <a:extLst>
              <a:ext uri="{FF2B5EF4-FFF2-40B4-BE49-F238E27FC236}">
                <a16:creationId xmlns:a16="http://schemas.microsoft.com/office/drawing/2014/main" id="{8A28D6F3-587C-D91D-F1C7-00336790F817}"/>
              </a:ext>
            </a:extLst>
          </p:cNvPr>
          <p:cNvSpPr txBox="1">
            <a:spLocks/>
          </p:cNvSpPr>
          <p:nvPr/>
        </p:nvSpPr>
        <p:spPr>
          <a:xfrm>
            <a:off x="8143320" y="3931041"/>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Treueprämie</a:t>
            </a:r>
            <a:r>
              <a:rPr lang="en-IE" sz="1000" dirty="0"/>
              <a:t> 5* </a:t>
            </a:r>
          </a:p>
          <a:p>
            <a:pPr marL="0" indent="0" algn="ctr">
              <a:lnSpc>
                <a:spcPct val="100000"/>
              </a:lnSpc>
              <a:buFont typeface="Wingdings" panose="05000000000000000000" pitchFamily="2" charset="2"/>
              <a:buNone/>
            </a:pPr>
            <a:r>
              <a:rPr lang="en-IE" sz="1000" dirty="0"/>
              <a:t>Y-Age Carnosine</a:t>
            </a:r>
            <a:br>
              <a:rPr lang="en-IE" sz="1000" dirty="0"/>
            </a:br>
            <a:r>
              <a:rPr lang="en-IE" sz="1000" dirty="0"/>
              <a:t>10-patch sample pack</a:t>
            </a:r>
          </a:p>
        </p:txBody>
      </p:sp>
      <p:sp>
        <p:nvSpPr>
          <p:cNvPr id="32" name="Content Placeholder 4">
            <a:extLst>
              <a:ext uri="{FF2B5EF4-FFF2-40B4-BE49-F238E27FC236}">
                <a16:creationId xmlns:a16="http://schemas.microsoft.com/office/drawing/2014/main" id="{F7A4B055-7C44-9455-B95B-172FF3E7BDD3}"/>
              </a:ext>
            </a:extLst>
          </p:cNvPr>
          <p:cNvSpPr txBox="1">
            <a:spLocks/>
          </p:cNvSpPr>
          <p:nvPr/>
        </p:nvSpPr>
        <p:spPr>
          <a:xfrm>
            <a:off x="8143320" y="5528792"/>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Treueprämie</a:t>
            </a:r>
            <a:r>
              <a:rPr lang="en-IE" sz="1000" dirty="0"/>
              <a:t> 11*</a:t>
            </a:r>
          </a:p>
          <a:p>
            <a:pPr marL="0" indent="0" algn="ctr">
              <a:lnSpc>
                <a:spcPct val="100000"/>
              </a:lnSpc>
              <a:buFont typeface="Wingdings" panose="05000000000000000000" pitchFamily="2" charset="2"/>
              <a:buNone/>
            </a:pPr>
            <a:r>
              <a:rPr lang="en-IE" sz="1000" dirty="0"/>
              <a:t>Silent Nights</a:t>
            </a:r>
            <a:br>
              <a:rPr lang="en-IE" sz="1000" dirty="0"/>
            </a:br>
            <a:r>
              <a:rPr lang="en-IE" sz="1000" dirty="0"/>
              <a:t>10-patch sample pack</a:t>
            </a:r>
          </a:p>
        </p:txBody>
      </p:sp>
      <p:sp>
        <p:nvSpPr>
          <p:cNvPr id="33" name="Content Placeholder 4">
            <a:extLst>
              <a:ext uri="{FF2B5EF4-FFF2-40B4-BE49-F238E27FC236}">
                <a16:creationId xmlns:a16="http://schemas.microsoft.com/office/drawing/2014/main" id="{93A072A9-C602-1532-B772-73B513D008F8}"/>
              </a:ext>
            </a:extLst>
          </p:cNvPr>
          <p:cNvSpPr txBox="1">
            <a:spLocks/>
          </p:cNvSpPr>
          <p:nvPr/>
        </p:nvSpPr>
        <p:spPr>
          <a:xfrm>
            <a:off x="9963150" y="3931041"/>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Treueprämie</a:t>
            </a:r>
            <a:r>
              <a:rPr lang="en-IE" sz="1000" dirty="0"/>
              <a:t> 6* </a:t>
            </a:r>
          </a:p>
          <a:p>
            <a:pPr marL="0" indent="0" algn="ctr">
              <a:lnSpc>
                <a:spcPct val="100000"/>
              </a:lnSpc>
              <a:buFont typeface="Wingdings" panose="05000000000000000000" pitchFamily="2" charset="2"/>
              <a:buNone/>
            </a:pPr>
            <a:r>
              <a:rPr lang="en-IE" sz="1000" dirty="0"/>
              <a:t>SP6 Complete</a:t>
            </a:r>
            <a:br>
              <a:rPr lang="en-IE" sz="1000" dirty="0"/>
            </a:br>
            <a:r>
              <a:rPr lang="en-IE" sz="1000" dirty="0"/>
              <a:t>10-patch sample pack</a:t>
            </a:r>
          </a:p>
        </p:txBody>
      </p:sp>
      <p:sp>
        <p:nvSpPr>
          <p:cNvPr id="34" name="Content Placeholder 4">
            <a:extLst>
              <a:ext uri="{FF2B5EF4-FFF2-40B4-BE49-F238E27FC236}">
                <a16:creationId xmlns:a16="http://schemas.microsoft.com/office/drawing/2014/main" id="{CE3FAF1A-69DB-0A04-B7CD-C0EBC57B5648}"/>
              </a:ext>
            </a:extLst>
          </p:cNvPr>
          <p:cNvSpPr txBox="1">
            <a:spLocks/>
          </p:cNvSpPr>
          <p:nvPr/>
        </p:nvSpPr>
        <p:spPr>
          <a:xfrm>
            <a:off x="9772250" y="5528792"/>
            <a:ext cx="17466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Treueprämie</a:t>
            </a:r>
            <a:r>
              <a:rPr lang="en-IE" sz="1000" dirty="0"/>
              <a:t> 12*</a:t>
            </a:r>
          </a:p>
          <a:p>
            <a:pPr marL="0" indent="0" algn="ctr">
              <a:lnSpc>
                <a:spcPct val="100000"/>
              </a:lnSpc>
              <a:buFont typeface="Wingdings" panose="05000000000000000000" pitchFamily="2" charset="2"/>
              <a:buNone/>
            </a:pPr>
            <a:r>
              <a:rPr lang="de-DE" sz="800" dirty="0"/>
              <a:t>Eine normalgroße Packung eines der zuvor getesteten Produkte oder ein einzelnes Alavida-Produkt (ausgenommen X39 und X49)</a:t>
            </a:r>
            <a:endParaRPr lang="en-IE" sz="800" dirty="0"/>
          </a:p>
        </p:txBody>
      </p:sp>
      <p:pic>
        <p:nvPicPr>
          <p:cNvPr id="6" name="Picture 5">
            <a:extLst>
              <a:ext uri="{FF2B5EF4-FFF2-40B4-BE49-F238E27FC236}">
                <a16:creationId xmlns:a16="http://schemas.microsoft.com/office/drawing/2014/main" id="{D0319C95-FC5E-7548-D11D-15EABE925953}"/>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9963149" y="4681178"/>
            <a:ext cx="1364850" cy="720640"/>
          </a:xfrm>
          <a:prstGeom prst="rect">
            <a:avLst/>
          </a:prstGeom>
          <a:effectLst>
            <a:outerShdw blurRad="152400" dist="152400" dir="5400000" algn="ctr" rotWithShape="0">
              <a:srgbClr val="000000">
                <a:alpha val="15000"/>
              </a:srgbClr>
            </a:outerShdw>
          </a:effectLst>
        </p:spPr>
      </p:pic>
      <p:sp>
        <p:nvSpPr>
          <p:cNvPr id="9" name="Title 3">
            <a:extLst>
              <a:ext uri="{FF2B5EF4-FFF2-40B4-BE49-F238E27FC236}">
                <a16:creationId xmlns:a16="http://schemas.microsoft.com/office/drawing/2014/main" id="{F051773F-6EBA-F5D2-F37B-1A0FC798594B}"/>
              </a:ext>
            </a:extLst>
          </p:cNvPr>
          <p:cNvSpPr>
            <a:spLocks noGrp="1"/>
          </p:cNvSpPr>
          <p:nvPr>
            <p:ph type="title"/>
          </p:nvPr>
        </p:nvSpPr>
        <p:spPr>
          <a:xfrm>
            <a:off x="864000" y="864000"/>
            <a:ext cx="10464000" cy="826688"/>
          </a:xfrm>
        </p:spPr>
        <p:txBody>
          <a:bodyPr/>
          <a:lstStyle/>
          <a:p>
            <a:r>
              <a:rPr lang="en-IE" dirty="0" err="1">
                <a:solidFill>
                  <a:schemeClr val="accent2"/>
                </a:solidFill>
              </a:rPr>
              <a:t>Treueprämien</a:t>
            </a:r>
            <a:r>
              <a:rPr lang="en-IE" dirty="0">
                <a:solidFill>
                  <a:schemeClr val="accent2"/>
                </a:solidFill>
              </a:rPr>
              <a:t> - Preferred Customer Plus </a:t>
            </a:r>
          </a:p>
        </p:txBody>
      </p:sp>
      <p:sp>
        <p:nvSpPr>
          <p:cNvPr id="3" name="TextBox 2">
            <a:extLst>
              <a:ext uri="{FF2B5EF4-FFF2-40B4-BE49-F238E27FC236}">
                <a16:creationId xmlns:a16="http://schemas.microsoft.com/office/drawing/2014/main" id="{45BC0091-0839-145C-A78B-7D34718ADA76}"/>
              </a:ext>
            </a:extLst>
          </p:cNvPr>
          <p:cNvSpPr txBox="1"/>
          <p:nvPr/>
        </p:nvSpPr>
        <p:spPr>
          <a:xfrm rot="10800000" flipV="1">
            <a:off x="8143320" y="863998"/>
            <a:ext cx="3184678" cy="691355"/>
          </a:xfrm>
          <a:prstGeom prst="rect">
            <a:avLst/>
          </a:prstGeom>
          <a:noFill/>
        </p:spPr>
        <p:txBody>
          <a:bodyPr wrap="square" lIns="0" tIns="0" rIns="0" bIns="0" anchor="t">
            <a:noAutofit/>
          </a:bodyPr>
          <a:lstStyle/>
          <a:p>
            <a:pPr algn="r"/>
            <a:r>
              <a:rPr lang="en-IE" sz="800" i="1" dirty="0">
                <a:solidFill>
                  <a:schemeClr val="tx2"/>
                </a:solidFill>
                <a:latin typeface="Cabin" pitchFamily="2" charset="0"/>
              </a:rPr>
              <a:t>*PRODUCT MAY VARY DEPENDING ON MARKET. </a:t>
            </a:r>
          </a:p>
        </p:txBody>
      </p:sp>
    </p:spTree>
    <p:extLst>
      <p:ext uri="{BB962C8B-B14F-4D97-AF65-F5344CB8AC3E}">
        <p14:creationId xmlns:p14="http://schemas.microsoft.com/office/powerpoint/2010/main" val="305237297"/>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alpha val="57000"/>
          </a:schemeClr>
        </a:solidFill>
        <a:effectLst/>
      </p:bgPr>
    </p:bg>
    <p:spTree>
      <p:nvGrpSpPr>
        <p:cNvPr id="1" name=""/>
        <p:cNvGrpSpPr/>
        <p:nvPr/>
      </p:nvGrpSpPr>
      <p:grpSpPr>
        <a:xfrm>
          <a:off x="0" y="0"/>
          <a:ext cx="0" cy="0"/>
          <a:chOff x="0" y="0"/>
          <a:chExt cx="0" cy="0"/>
        </a:xfrm>
      </p:grpSpPr>
      <p:pic>
        <p:nvPicPr>
          <p:cNvPr id="9" name="Graphic 8">
            <a:extLst>
              <a:ext uri="{FF2B5EF4-FFF2-40B4-BE49-F238E27FC236}">
                <a16:creationId xmlns:a16="http://schemas.microsoft.com/office/drawing/2014/main" id="{2E7D46A9-8D80-DC19-A2AE-BEBFC68C4D18}"/>
              </a:ext>
            </a:extLst>
          </p:cNvPr>
          <p:cNvPicPr>
            <a:picLocks noGrp="1" noRot="1" noMove="1" noResize="1" noEditPoints="1" noAdjustHandles="1" noChangeArrowheads="1" noChangeShapeType="1" noCrop="1"/>
          </p:cNvPicPr>
          <p:nvPr/>
        </p:nvPicPr>
        <p:blipFill>
          <a:blip r:embed="rId2">
            <a:extLst>
              <a:ext uri="{96DAC541-7B7A-43D3-8B79-37D633B846F1}">
                <asvg:svgBlip xmlns:asvg="http://schemas.microsoft.com/office/drawing/2016/SVG/main" r:embed="rId3"/>
              </a:ext>
            </a:extLst>
          </a:blip>
          <a:srcRect r="2578" b="6475"/>
          <a:stretch/>
        </p:blipFill>
        <p:spPr>
          <a:xfrm>
            <a:off x="7777199" y="864000"/>
            <a:ext cx="4414801" cy="5994000"/>
          </a:xfrm>
          <a:prstGeom prst="rect">
            <a:avLst/>
          </a:prstGeom>
        </p:spPr>
      </p:pic>
      <p:sp>
        <p:nvSpPr>
          <p:cNvPr id="2" name="Title 1">
            <a:extLst>
              <a:ext uri="{FF2B5EF4-FFF2-40B4-BE49-F238E27FC236}">
                <a16:creationId xmlns:a16="http://schemas.microsoft.com/office/drawing/2014/main" id="{3EE36775-0270-9187-1558-6366BEDDF3BE}"/>
              </a:ext>
            </a:extLst>
          </p:cNvPr>
          <p:cNvSpPr>
            <a:spLocks noGrp="1"/>
          </p:cNvSpPr>
          <p:nvPr>
            <p:ph type="title"/>
          </p:nvPr>
        </p:nvSpPr>
        <p:spPr>
          <a:xfrm>
            <a:off x="864000" y="864000"/>
            <a:ext cx="6041625" cy="826688"/>
          </a:xfrm>
        </p:spPr>
        <p:txBody>
          <a:bodyPr/>
          <a:lstStyle/>
          <a:p>
            <a:r>
              <a:rPr lang="de-DE" dirty="0">
                <a:solidFill>
                  <a:schemeClr val="accent2"/>
                </a:solidFill>
              </a:rPr>
              <a:t>Upgrades für das Share-Programm für Preferred Customer Plus-Kunden</a:t>
            </a:r>
            <a:endParaRPr lang="en-IE" dirty="0">
              <a:solidFill>
                <a:schemeClr val="accent2"/>
              </a:solidFill>
            </a:endParaRPr>
          </a:p>
        </p:txBody>
      </p:sp>
      <p:sp>
        <p:nvSpPr>
          <p:cNvPr id="3" name="Content Placeholder 2">
            <a:extLst>
              <a:ext uri="{FF2B5EF4-FFF2-40B4-BE49-F238E27FC236}">
                <a16:creationId xmlns:a16="http://schemas.microsoft.com/office/drawing/2014/main" id="{A19CDE6A-E2D8-1F3C-7654-9E5D6D12D5A3}"/>
              </a:ext>
            </a:extLst>
          </p:cNvPr>
          <p:cNvSpPr>
            <a:spLocks noGrp="1"/>
          </p:cNvSpPr>
          <p:nvPr>
            <p:ph idx="1"/>
          </p:nvPr>
        </p:nvSpPr>
        <p:spPr>
          <a:xfrm>
            <a:off x="864001" y="2053037"/>
            <a:ext cx="5522286" cy="3940963"/>
          </a:xfrm>
        </p:spPr>
        <p:txBody>
          <a:bodyPr numCol="1" spcCol="288000"/>
          <a:lstStyle/>
          <a:p>
            <a:pPr>
              <a:buClr>
                <a:schemeClr val="accent2"/>
              </a:buClr>
            </a:pPr>
            <a:r>
              <a:rPr lang="de-DE" sz="1600" dirty="0"/>
              <a:t>Preferred Customer Plus-Kunden erhalten eine Gutschrift von 100 USD, wenn drei von ihnen geworbene Kunden in einem bestimmten Monat qualifizierte Bestellungen (mit BV) aufgeben, beziehungsweise zwei von ihnen geworbene Kunden, wenn sie selbst eine qualifizierte Bestellung aufgeben. Die Gutschriften können für beliebige Produkte verwendet werden. Es gibt keinen Mindestbestellwert für Bestellungen.</a:t>
            </a:r>
          </a:p>
          <a:p>
            <a:pPr>
              <a:buClr>
                <a:schemeClr val="accent2"/>
              </a:buClr>
            </a:pPr>
            <a:r>
              <a:rPr lang="de-DE" sz="1600" dirty="0"/>
              <a:t>Preferred Customer Plus-Kunden müssen derzeit noch eine Einstellung aktivieren, um Punkte im Share-Programm zu sammeln. Dies ist zukünftig nicht mehr erforderlich, die Punkte werden automatisch gutgeschrieben.</a:t>
            </a:r>
          </a:p>
        </p:txBody>
      </p:sp>
    </p:spTree>
    <p:extLst>
      <p:ext uri="{BB962C8B-B14F-4D97-AF65-F5344CB8AC3E}">
        <p14:creationId xmlns:p14="http://schemas.microsoft.com/office/powerpoint/2010/main" val="16488117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alpha val="57000"/>
          </a:schemeClr>
        </a:solidFill>
        <a:effectLst/>
      </p:bgPr>
    </p:bg>
    <p:spTree>
      <p:nvGrpSpPr>
        <p:cNvPr id="1" name="">
          <a:extLst>
            <a:ext uri="{FF2B5EF4-FFF2-40B4-BE49-F238E27FC236}">
              <a16:creationId xmlns:a16="http://schemas.microsoft.com/office/drawing/2014/main" id="{8C28F052-C075-F90C-E4EB-197D7F86BF42}"/>
            </a:ext>
          </a:extLst>
        </p:cNvPr>
        <p:cNvGrpSpPr/>
        <p:nvPr/>
      </p:nvGrpSpPr>
      <p:grpSpPr>
        <a:xfrm>
          <a:off x="0" y="0"/>
          <a:ext cx="0" cy="0"/>
          <a:chOff x="0" y="0"/>
          <a:chExt cx="0" cy="0"/>
        </a:xfrm>
      </p:grpSpPr>
      <p:grpSp>
        <p:nvGrpSpPr>
          <p:cNvPr id="11" name="Group 10">
            <a:extLst>
              <a:ext uri="{FF2B5EF4-FFF2-40B4-BE49-F238E27FC236}">
                <a16:creationId xmlns:a16="http://schemas.microsoft.com/office/drawing/2014/main" id="{7E521E92-3BF0-825B-55B0-93F49B51B7A8}"/>
              </a:ext>
            </a:extLst>
          </p:cNvPr>
          <p:cNvGrpSpPr>
            <a:grpSpLocks noGrp="1" noUngrp="1" noRot="1" noMove="1" noResize="1"/>
          </p:cNvGrpSpPr>
          <p:nvPr/>
        </p:nvGrpSpPr>
        <p:grpSpPr>
          <a:xfrm>
            <a:off x="6093541" y="864000"/>
            <a:ext cx="6098458" cy="5994001"/>
            <a:chOff x="6093541" y="864000"/>
            <a:chExt cx="6098458" cy="5994001"/>
          </a:xfrm>
        </p:grpSpPr>
        <p:pic>
          <p:nvPicPr>
            <p:cNvPr id="9" name="Graphic 8">
              <a:extLst>
                <a:ext uri="{FF2B5EF4-FFF2-40B4-BE49-F238E27FC236}">
                  <a16:creationId xmlns:a16="http://schemas.microsoft.com/office/drawing/2014/main" id="{4FC66CAB-68F3-2D0E-4071-3113DEFA252F}"/>
                </a:ext>
              </a:extLst>
            </p:cNvPr>
            <p:cNvPicPr>
              <a:picLocks noGrp="1" noRot="1" noMove="1" noResize="1" noEditPoints="1" noAdjustHandles="1" noChangeArrowheads="1" noChangeShapeType="1" noCrop="1"/>
            </p:cNvPicPr>
            <p:nvPr/>
          </p:nvPicPr>
          <p:blipFill>
            <a:blip r:embed="rId2">
              <a:extLst>
                <a:ext uri="{96DAC541-7B7A-43D3-8B79-37D633B846F1}">
                  <asvg:svgBlip xmlns:asvg="http://schemas.microsoft.com/office/drawing/2016/SVG/main" r:embed="rId3"/>
                </a:ext>
              </a:extLst>
            </a:blip>
            <a:srcRect r="2578" b="6475"/>
            <a:stretch/>
          </p:blipFill>
          <p:spPr>
            <a:xfrm>
              <a:off x="6093541" y="864000"/>
              <a:ext cx="4414801" cy="5994000"/>
            </a:xfrm>
            <a:prstGeom prst="rect">
              <a:avLst/>
            </a:prstGeom>
          </p:spPr>
        </p:pic>
        <p:sp>
          <p:nvSpPr>
            <p:cNvPr id="10" name="Rectangle 9">
              <a:extLst>
                <a:ext uri="{FF2B5EF4-FFF2-40B4-BE49-F238E27FC236}">
                  <a16:creationId xmlns:a16="http://schemas.microsoft.com/office/drawing/2014/main" id="{EED2A50D-E53A-230E-F5A2-ABA1696EC2AD}"/>
                </a:ext>
              </a:extLst>
            </p:cNvPr>
            <p:cNvSpPr>
              <a:spLocks noGrp="1" noRot="1" noMove="1" noResize="1" noEditPoints="1" noAdjustHandles="1" noChangeArrowheads="1" noChangeShapeType="1"/>
            </p:cNvSpPr>
            <p:nvPr/>
          </p:nvSpPr>
          <p:spPr>
            <a:xfrm>
              <a:off x="8868228" y="864001"/>
              <a:ext cx="3323771" cy="5994000"/>
            </a:xfrm>
            <a:prstGeom prst="rect">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E" dirty="0">
                <a:latin typeface="Cabin" pitchFamily="2" charset="0"/>
              </a:endParaRPr>
            </a:p>
          </p:txBody>
        </p:sp>
      </p:grpSp>
      <p:sp>
        <p:nvSpPr>
          <p:cNvPr id="3" name="Content Placeholder 2">
            <a:extLst>
              <a:ext uri="{FF2B5EF4-FFF2-40B4-BE49-F238E27FC236}">
                <a16:creationId xmlns:a16="http://schemas.microsoft.com/office/drawing/2014/main" id="{0FEAA090-F7BB-C910-732E-429AD23A5428}"/>
              </a:ext>
            </a:extLst>
          </p:cNvPr>
          <p:cNvSpPr>
            <a:spLocks noGrp="1"/>
          </p:cNvSpPr>
          <p:nvPr>
            <p:ph idx="1"/>
          </p:nvPr>
        </p:nvSpPr>
        <p:spPr>
          <a:xfrm>
            <a:off x="864001" y="2053037"/>
            <a:ext cx="4409882" cy="3940963"/>
          </a:xfrm>
        </p:spPr>
        <p:txBody>
          <a:bodyPr numCol="1" spcCol="288000"/>
          <a:lstStyle/>
          <a:p>
            <a:pPr>
              <a:buClr>
                <a:schemeClr val="accent2"/>
              </a:buClr>
            </a:pPr>
            <a:r>
              <a:rPr lang="de-DE" sz="1600" dirty="0"/>
              <a:t>Punkte aus dem Share-Programm können derzeit nur für Pflaster eingelöst werden. Zukünftig können Gutschriften aus dem Share-Programm auf jeden Artikel außer auf die Verlängerungsgebühr angewendet werden.</a:t>
            </a:r>
          </a:p>
          <a:p>
            <a:pPr>
              <a:buClr>
                <a:schemeClr val="accent2"/>
              </a:buClr>
            </a:pPr>
            <a:r>
              <a:rPr lang="de-DE" sz="1600" dirty="0"/>
              <a:t>Die Mindestbestellwert-Anforderung für geworbene Kunden entfällt. Als qualifizierte Bestellung gelten alle Bestellungen mit BV-Wert.</a:t>
            </a:r>
          </a:p>
          <a:p>
            <a:pPr>
              <a:buClr>
                <a:schemeClr val="accent2"/>
              </a:buClr>
            </a:pPr>
            <a:r>
              <a:rPr lang="de-DE" sz="1600" dirty="0"/>
              <a:t>Das Guthaben kann nur für monatliche Abonnementbestellungen eingelöst werden und deckt nur die Produktkosten ab, nicht aber den Versand oder die Steuer.</a:t>
            </a:r>
          </a:p>
          <a:p>
            <a:pPr>
              <a:buClr>
                <a:schemeClr val="accent2"/>
              </a:buClr>
            </a:pPr>
            <a:endParaRPr lang="de-DE" sz="1600" dirty="0"/>
          </a:p>
        </p:txBody>
      </p:sp>
      <p:sp>
        <p:nvSpPr>
          <p:cNvPr id="5" name="Content Placeholder 4">
            <a:extLst>
              <a:ext uri="{FF2B5EF4-FFF2-40B4-BE49-F238E27FC236}">
                <a16:creationId xmlns:a16="http://schemas.microsoft.com/office/drawing/2014/main" id="{F5E710FE-9270-61E8-B647-91B7B30F1D42}"/>
              </a:ext>
            </a:extLst>
          </p:cNvPr>
          <p:cNvSpPr txBox="1">
            <a:spLocks/>
          </p:cNvSpPr>
          <p:nvPr/>
        </p:nvSpPr>
        <p:spPr>
          <a:xfrm>
            <a:off x="6728628" y="2074074"/>
            <a:ext cx="5085542" cy="1909363"/>
          </a:xfrm>
          <a:prstGeom prst="rect">
            <a:avLst/>
          </a:prstGeom>
        </p:spPr>
        <p:txBody>
          <a:bodyPr vert="horz" lIns="0" tIns="0" rIns="0" bIns="0" numCol="1" spcCol="28800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1200"/>
              </a:spcAft>
              <a:buNone/>
            </a:pPr>
            <a:r>
              <a:rPr lang="fr-FR" sz="2000" b="1" dirty="0">
                <a:solidFill>
                  <a:schemeClr val="accent2"/>
                </a:solidFill>
              </a:rPr>
              <a:t>Share-</a:t>
            </a:r>
            <a:r>
              <a:rPr lang="fr-FR" sz="2000" b="1" dirty="0" err="1">
                <a:solidFill>
                  <a:schemeClr val="accent2"/>
                </a:solidFill>
              </a:rPr>
              <a:t>Programm</a:t>
            </a:r>
            <a:r>
              <a:rPr lang="fr-FR" sz="2000" b="1" dirty="0">
                <a:solidFill>
                  <a:schemeClr val="accent2"/>
                </a:solidFill>
              </a:rPr>
              <a:t>-Widget:</a:t>
            </a:r>
            <a:endParaRPr lang="en-IE" sz="1600" dirty="0">
              <a:solidFill>
                <a:schemeClr val="accent2"/>
              </a:solidFill>
            </a:endParaRPr>
          </a:p>
        </p:txBody>
      </p:sp>
      <p:pic>
        <p:nvPicPr>
          <p:cNvPr id="6" name="Picture 5">
            <a:extLst>
              <a:ext uri="{FF2B5EF4-FFF2-40B4-BE49-F238E27FC236}">
                <a16:creationId xmlns:a16="http://schemas.microsoft.com/office/drawing/2014/main" id="{26B67DC6-E842-F5E5-CBD4-BA839FB8D42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28629" y="2807386"/>
            <a:ext cx="5085542" cy="3186614"/>
          </a:xfrm>
          <a:prstGeom prst="roundRect">
            <a:avLst>
              <a:gd name="adj" fmla="val 4369"/>
            </a:avLst>
          </a:prstGeom>
        </p:spPr>
      </p:pic>
      <p:sp>
        <p:nvSpPr>
          <p:cNvPr id="8" name="Title 1">
            <a:extLst>
              <a:ext uri="{FF2B5EF4-FFF2-40B4-BE49-F238E27FC236}">
                <a16:creationId xmlns:a16="http://schemas.microsoft.com/office/drawing/2014/main" id="{F0E5A54A-A02A-7E09-3901-9FC3025C9D86}"/>
              </a:ext>
            </a:extLst>
          </p:cNvPr>
          <p:cNvSpPr>
            <a:spLocks noGrp="1"/>
          </p:cNvSpPr>
          <p:nvPr>
            <p:ph type="title"/>
          </p:nvPr>
        </p:nvSpPr>
        <p:spPr>
          <a:xfrm>
            <a:off x="864000" y="864000"/>
            <a:ext cx="4952600" cy="826688"/>
          </a:xfrm>
        </p:spPr>
        <p:txBody>
          <a:bodyPr/>
          <a:lstStyle/>
          <a:p>
            <a:r>
              <a:rPr lang="de-DE" dirty="0">
                <a:solidFill>
                  <a:schemeClr val="accent2"/>
                </a:solidFill>
              </a:rPr>
              <a:t>Upgrades für das Share-Programm für Preferred Customer Plus-Kunden</a:t>
            </a:r>
            <a:endParaRPr lang="en-IE" dirty="0">
              <a:solidFill>
                <a:schemeClr val="accent2"/>
              </a:solidFill>
            </a:endParaRPr>
          </a:p>
        </p:txBody>
      </p:sp>
    </p:spTree>
    <p:extLst>
      <p:ext uri="{BB962C8B-B14F-4D97-AF65-F5344CB8AC3E}">
        <p14:creationId xmlns:p14="http://schemas.microsoft.com/office/powerpoint/2010/main" val="8930604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alpha val="57000"/>
          </a:schemeClr>
        </a:solidFill>
        <a:effectLst/>
      </p:bgPr>
    </p:bg>
    <p:spTree>
      <p:nvGrpSpPr>
        <p:cNvPr id="1" name="">
          <a:extLst>
            <a:ext uri="{FF2B5EF4-FFF2-40B4-BE49-F238E27FC236}">
              <a16:creationId xmlns:a16="http://schemas.microsoft.com/office/drawing/2014/main" id="{06983DE5-5107-EE35-F603-18D2D5BAEC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C6F8EA-17B3-8FA9-3929-8F89874591EC}"/>
              </a:ext>
            </a:extLst>
          </p:cNvPr>
          <p:cNvSpPr>
            <a:spLocks noGrp="1"/>
          </p:cNvSpPr>
          <p:nvPr>
            <p:ph type="title"/>
          </p:nvPr>
        </p:nvSpPr>
        <p:spPr/>
        <p:txBody>
          <a:bodyPr/>
          <a:lstStyle/>
          <a:p>
            <a:r>
              <a:rPr lang="en-IE" dirty="0">
                <a:solidFill>
                  <a:schemeClr val="accent3"/>
                </a:solidFill>
              </a:rPr>
              <a:t>FAQs</a:t>
            </a:r>
          </a:p>
        </p:txBody>
      </p:sp>
      <p:sp>
        <p:nvSpPr>
          <p:cNvPr id="4" name="Content Placeholder 2">
            <a:extLst>
              <a:ext uri="{FF2B5EF4-FFF2-40B4-BE49-F238E27FC236}">
                <a16:creationId xmlns:a16="http://schemas.microsoft.com/office/drawing/2014/main" id="{F78360D2-846F-428F-36E6-B09BB3D9EFEE}"/>
              </a:ext>
            </a:extLst>
          </p:cNvPr>
          <p:cNvSpPr txBox="1">
            <a:spLocks/>
          </p:cNvSpPr>
          <p:nvPr/>
        </p:nvSpPr>
        <p:spPr>
          <a:xfrm>
            <a:off x="864000" y="1690688"/>
            <a:ext cx="10464000" cy="3940963"/>
          </a:xfrm>
          <a:prstGeom prst="rect">
            <a:avLst/>
          </a:prstGeom>
        </p:spPr>
        <p:txBody>
          <a:bodyPr vert="horz" lIns="0" tIns="0" rIns="0" bIns="0" numCol="1"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40000" indent="-540000">
              <a:lnSpc>
                <a:spcPct val="100000"/>
              </a:lnSpc>
              <a:spcAft>
                <a:spcPts val="200"/>
              </a:spcAft>
              <a:buFont typeface="Wingdings" panose="05000000000000000000" pitchFamily="2" charset="2"/>
              <a:buNone/>
            </a:pPr>
            <a:r>
              <a:rPr lang="de-DE" sz="1100" b="1" dirty="0">
                <a:solidFill>
                  <a:schemeClr val="accent3"/>
                </a:solidFill>
              </a:rPr>
              <a:t>F1	WANN TRETEN DIE ÄNDERUNGEN IN KRAFT?</a:t>
            </a:r>
          </a:p>
          <a:p>
            <a:pPr marL="540000" indent="-540000">
              <a:lnSpc>
                <a:spcPct val="100000"/>
              </a:lnSpc>
              <a:spcAft>
                <a:spcPts val="200"/>
              </a:spcAft>
              <a:buNone/>
            </a:pPr>
            <a:r>
              <a:rPr lang="de-DE" sz="1100" dirty="0"/>
              <a:t>A1	Frühling 2025</a:t>
            </a:r>
          </a:p>
          <a:p>
            <a:pPr marL="540000" indent="-540000">
              <a:lnSpc>
                <a:spcPct val="100000"/>
              </a:lnSpc>
              <a:spcAft>
                <a:spcPts val="200"/>
              </a:spcAft>
              <a:buFont typeface="Wingdings" panose="05000000000000000000" pitchFamily="2" charset="2"/>
              <a:buNone/>
            </a:pPr>
            <a:r>
              <a:rPr lang="de-DE" sz="1100" b="1" dirty="0">
                <a:solidFill>
                  <a:schemeClr val="accent3"/>
                </a:solidFill>
              </a:rPr>
              <a:t>F2	IN WELCHEN LÄNDERN WERDEN DIESE ÄNDERUNGEN EINGEFÜHRT?</a:t>
            </a:r>
          </a:p>
          <a:p>
            <a:pPr marL="540000" indent="-540000">
              <a:lnSpc>
                <a:spcPct val="100000"/>
              </a:lnSpc>
              <a:spcAft>
                <a:spcPts val="200"/>
              </a:spcAft>
              <a:buNone/>
            </a:pPr>
            <a:r>
              <a:rPr lang="de-DE" sz="1100" dirty="0"/>
              <a:t>A2	In allen Ländern, in denen das Preferred Customer-/Preferred Customer Plus-Programm derzeit existiert, d. h. in allen unseren Märkten außer in Japan und Korea. </a:t>
            </a:r>
          </a:p>
          <a:p>
            <a:pPr marL="540000" indent="-540000">
              <a:lnSpc>
                <a:spcPct val="100000"/>
              </a:lnSpc>
              <a:spcAft>
                <a:spcPts val="200"/>
              </a:spcAft>
              <a:buFont typeface="Wingdings" panose="05000000000000000000" pitchFamily="2" charset="2"/>
              <a:buNone/>
            </a:pPr>
            <a:r>
              <a:rPr lang="de-DE" sz="1100" b="1" dirty="0">
                <a:solidFill>
                  <a:schemeClr val="accent3"/>
                </a:solidFill>
              </a:rPr>
              <a:t>F3	WELCHE ÄNDERUNGEN WERDEN AM PREFERRED CUSTOMER-PROGRAMM VORGENOMMEN?</a:t>
            </a:r>
          </a:p>
          <a:p>
            <a:pPr marL="540000" indent="-540000">
              <a:lnSpc>
                <a:spcPct val="100000"/>
              </a:lnSpc>
              <a:spcAft>
                <a:spcPts val="200"/>
              </a:spcAft>
              <a:buNone/>
            </a:pPr>
            <a:r>
              <a:rPr lang="de-DE" sz="1100" dirty="0"/>
              <a:t>A3	Statt nach ihrer 3., 6., 9. und 12. monatlichen Abonnementbestellung kostenlose LifeWave-Werbegeschenke zu erhalten, erhalten Preferred Customer-Kunden in denselben Abständen 10er-Packungen verschiedener Pflaster. Auf den meisten Märkten erhalten PC-Kunden zusammen mit ihrer 4. Abonnementbestellung eine Probepackung Y-Age Aeon, zusammen mit ihrer 7. Abonnementbestellung eine Probepackung Y-Age Glutathione und zusammen mit ihrer 10. Abonnementbestellung eine Probepackung Silent Nights. Nach ihrer 12. Abonnementbestellung können Sie eine normalgroße Packung eines dieser Pflaster Produkte oder ein Produkt der Alavida-Produktreihe als Treueprämie wählen. Nach Abschluss der 12. Abonnementbestellung erhalten sie eine automatische Erinnerung, in der Sie aufgefordert werden, über das Back-Office-Widget eine Treueprämie auszuwählen. Wenn sie keine Prämie auswählen, erhalten Sie automatisch eine normalgroße Packung Aeon-Pflaster. Preferred Customer-Kunden in Thailand erhalten mit ihrer 7. Abonnementbestellung anstelle von Glutathione eine Probepackung X39.</a:t>
            </a:r>
          </a:p>
          <a:p>
            <a:pPr marL="540000" indent="-540000">
              <a:lnSpc>
                <a:spcPct val="100000"/>
              </a:lnSpc>
              <a:spcAft>
                <a:spcPts val="200"/>
              </a:spcAft>
              <a:buFont typeface="Wingdings" panose="05000000000000000000" pitchFamily="2" charset="2"/>
              <a:buNone/>
            </a:pPr>
            <a:r>
              <a:rPr lang="de-DE" sz="1100" b="1" dirty="0">
                <a:solidFill>
                  <a:schemeClr val="accent3"/>
                </a:solidFill>
              </a:rPr>
              <a:t>F4	WIE KÖNNEN PREFERRED CUSTOMER AM PREFERRED CUSTOMER PLUS-PROGRAMM TEILNEHMEN?</a:t>
            </a:r>
          </a:p>
          <a:p>
            <a:pPr marL="540000" indent="-540000">
              <a:lnSpc>
                <a:spcPct val="100000"/>
              </a:lnSpc>
              <a:spcAft>
                <a:spcPts val="200"/>
              </a:spcAft>
              <a:buNone/>
            </a:pPr>
            <a:r>
              <a:rPr lang="de-DE" sz="1100" dirty="0"/>
              <a:t>A4	Wenn Preferred Customer eine monatliche Abonnementbestellung aufgeben, erhalten sie die Möglichkeit, für 25 USD/25 EUR auf den Preferred Customer Plus-Status upzugraden. Wenn sie sich dafür entscheiden, werden sie in das Preferred Customer Plus-Programm aufgenommen.</a:t>
            </a:r>
          </a:p>
          <a:p>
            <a:pPr marL="540000" indent="-540000">
              <a:lnSpc>
                <a:spcPct val="100000"/>
              </a:lnSpc>
              <a:spcAft>
                <a:spcPts val="200"/>
              </a:spcAft>
              <a:buFont typeface="Wingdings" panose="05000000000000000000" pitchFamily="2" charset="2"/>
              <a:buNone/>
            </a:pPr>
            <a:r>
              <a:rPr lang="de-DE" sz="1100" b="1" dirty="0">
                <a:solidFill>
                  <a:schemeClr val="accent3"/>
                </a:solidFill>
              </a:rPr>
              <a:t>F5	UNTERSCHEIDET SICH DIE REGISTRIERUNG ALS PREFERRED CUSTOMER PLUS-MITGLIED VON DER REGISTRIERUNG ALS PREFERRED CUSTOMER?</a:t>
            </a:r>
          </a:p>
          <a:p>
            <a:pPr marL="540000" indent="-540000">
              <a:lnSpc>
                <a:spcPct val="100000"/>
              </a:lnSpc>
              <a:spcAft>
                <a:spcPts val="200"/>
              </a:spcAft>
              <a:buNone/>
            </a:pPr>
            <a:r>
              <a:rPr lang="de-DE" sz="1100" dirty="0"/>
              <a:t>A5	Wenn ein Kunde einen Artikel auswählt und auf die Schaltfläche „Zum Warenkorb hinzufügen“ klickt, erscheint eine Pop-up-Meldung. Das Pop-up-Fenster zeigt verschiedene Möglichkeiten an, die Bestellung als Einzelhandelskunde, Preferred Customer oder als Preferred Customer Plus-Kunde abzuschließen. Wenn der Kunde Preferred Customer Plus (PC+) auswählt, wird die Registrierungsgebühr für die Preferred Customer Plus-Mitgliedschaft zum Warenkorb hinzugefügt. Wenn Sie die Bestellung als Preferred Customer oder als Preferred Customer Plus-Kunde abschließen möchten, werden Sie aufgefordert, eine monatliche Abonnementbestellung einzurichten. Sie können auf die Schaltfläche „Standard“ klicken, um die Artikel in ihrem Einkaufswagen automatisch zu ihrem Monatsabonnement hinzuzufügen. Danach könne Sie weitere Artikel für ihr Monatsabonnement oder zur einmaligen Bestellung auswählen. Sie können auch das Datum festlegen, ab dem sie ihr(e) Abonnementbestellung(en) erhalten möchten.</a:t>
            </a:r>
            <a:endParaRPr lang="de-DE" sz="1100" b="1" dirty="0">
              <a:solidFill>
                <a:schemeClr val="accent3"/>
              </a:solidFill>
            </a:endParaRPr>
          </a:p>
        </p:txBody>
      </p:sp>
    </p:spTree>
    <p:extLst>
      <p:ext uri="{BB962C8B-B14F-4D97-AF65-F5344CB8AC3E}">
        <p14:creationId xmlns:p14="http://schemas.microsoft.com/office/powerpoint/2010/main" val="21599508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alpha val="57000"/>
          </a:schemeClr>
        </a:solidFill>
        <a:effectLst/>
      </p:bgPr>
    </p:bg>
    <p:spTree>
      <p:nvGrpSpPr>
        <p:cNvPr id="1" name="">
          <a:extLst>
            <a:ext uri="{FF2B5EF4-FFF2-40B4-BE49-F238E27FC236}">
              <a16:creationId xmlns:a16="http://schemas.microsoft.com/office/drawing/2014/main" id="{DD3F539C-A31C-1357-64B2-1D63CCB881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06B805-D73C-632E-D363-DC9D4330EE84}"/>
              </a:ext>
            </a:extLst>
          </p:cNvPr>
          <p:cNvSpPr>
            <a:spLocks noGrp="1"/>
          </p:cNvSpPr>
          <p:nvPr>
            <p:ph type="title"/>
          </p:nvPr>
        </p:nvSpPr>
        <p:spPr/>
        <p:txBody>
          <a:bodyPr/>
          <a:lstStyle/>
          <a:p>
            <a:r>
              <a:rPr lang="en-IE" dirty="0">
                <a:solidFill>
                  <a:schemeClr val="accent3"/>
                </a:solidFill>
              </a:rPr>
              <a:t>FAQs</a:t>
            </a:r>
          </a:p>
        </p:txBody>
      </p:sp>
      <p:sp>
        <p:nvSpPr>
          <p:cNvPr id="4" name="Content Placeholder 2">
            <a:extLst>
              <a:ext uri="{FF2B5EF4-FFF2-40B4-BE49-F238E27FC236}">
                <a16:creationId xmlns:a16="http://schemas.microsoft.com/office/drawing/2014/main" id="{E4C620DA-4BAC-F42B-9A5F-DF8DF9131536}"/>
              </a:ext>
            </a:extLst>
          </p:cNvPr>
          <p:cNvSpPr txBox="1">
            <a:spLocks/>
          </p:cNvSpPr>
          <p:nvPr/>
        </p:nvSpPr>
        <p:spPr>
          <a:xfrm>
            <a:off x="864000" y="1690688"/>
            <a:ext cx="10464000" cy="3940963"/>
          </a:xfrm>
          <a:prstGeom prst="rect">
            <a:avLst/>
          </a:prstGeom>
        </p:spPr>
        <p:txBody>
          <a:bodyPr vert="horz" lIns="0" tIns="0" rIns="0" bIns="0" numCol="1"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40000" indent="-540000">
              <a:lnSpc>
                <a:spcPct val="100000"/>
              </a:lnSpc>
              <a:spcAft>
                <a:spcPts val="200"/>
              </a:spcAft>
              <a:buFont typeface="Wingdings" panose="05000000000000000000" pitchFamily="2" charset="2"/>
              <a:buNone/>
            </a:pPr>
            <a:r>
              <a:rPr lang="de-DE" sz="1100" b="1" dirty="0">
                <a:solidFill>
                  <a:schemeClr val="accent3"/>
                </a:solidFill>
              </a:rPr>
              <a:t>F6	WAS IST, WENN PREFERRED CUSTOMER PLUS-MITGLIEDER DIE VERLÄNGERUNGSGEBÜHR BIS ZUM ABLAUF DER FRIST NICHT BEZAHLEN, ABER EIN AKTIVES MONATSABONNEMENT HABEN?</a:t>
            </a:r>
          </a:p>
          <a:p>
            <a:pPr marL="540000" indent="-540000">
              <a:lnSpc>
                <a:spcPct val="100000"/>
              </a:lnSpc>
              <a:spcAft>
                <a:spcPts val="200"/>
              </a:spcAft>
              <a:buNone/>
            </a:pPr>
            <a:r>
              <a:rPr lang="de-DE" sz="1100" dirty="0"/>
              <a:t>A6	Preferred Customer Plus-Mitglieder, die bis eine Woche nachdem jährlichen Verlängerungsdatum die Verlängerungsgebühr nicht bezahlt haben, können weiterhin als Preferred Customer von Großhandelspreisen profitieren. Die anderen Vorteile des Preferred Customer Plus-Programms sind dann nicht mehr verfügbar. Wenn sie kein aktives Monatsabonnement haben, könne Sie Produkte nur noch zum Einzelhandelspreis erwerben. </a:t>
            </a:r>
          </a:p>
          <a:p>
            <a:pPr marL="540000" indent="-540000">
              <a:lnSpc>
                <a:spcPct val="100000"/>
              </a:lnSpc>
              <a:spcAft>
                <a:spcPts val="200"/>
              </a:spcAft>
              <a:buFont typeface="Wingdings" panose="05000000000000000000" pitchFamily="2" charset="2"/>
              <a:buNone/>
            </a:pPr>
            <a:r>
              <a:rPr lang="de-DE" sz="1100" b="1" dirty="0">
                <a:solidFill>
                  <a:schemeClr val="accent3"/>
                </a:solidFill>
              </a:rPr>
              <a:t>F7	WELCHE ABONNEMENTLAUFZEIT GILT FÜR DAS PREFERRED CUSTOMER PLUS-PROGRAMM?</a:t>
            </a:r>
          </a:p>
          <a:p>
            <a:pPr marL="540000" indent="-540000">
              <a:lnSpc>
                <a:spcPct val="100000"/>
              </a:lnSpc>
              <a:spcAft>
                <a:spcPts val="200"/>
              </a:spcAft>
              <a:buNone/>
            </a:pPr>
            <a:r>
              <a:rPr lang="de-DE" sz="1100" dirty="0"/>
              <a:t>A7	Die Abonnementlaufzeit beträgt ein (1) Jahr ab der ersten Registrierung. Nach Ablauf des ersten Jahres wird die Mitgliedschaft für Preferred Customer Plus-nicht mehr kostenlos verlängert. Alle Preferred Customer Plus-Kunden müssen eine jährliche Abonnementverlängerungsgebühr von 25 USD/25 EUR zahlen, um ihren Status aufrechtzuerhalten.</a:t>
            </a:r>
          </a:p>
          <a:p>
            <a:pPr marL="540000" indent="-540000">
              <a:lnSpc>
                <a:spcPct val="100000"/>
              </a:lnSpc>
              <a:spcAft>
                <a:spcPts val="200"/>
              </a:spcAft>
              <a:buFont typeface="Wingdings" panose="05000000000000000000" pitchFamily="2" charset="2"/>
              <a:buNone/>
            </a:pPr>
            <a:r>
              <a:rPr lang="de-DE" sz="1100" b="1" dirty="0">
                <a:solidFill>
                  <a:schemeClr val="accent3"/>
                </a:solidFill>
              </a:rPr>
              <a:t>F8	WAS PASSIERT, WENN PREFERRED CUSTOMER PLUS-MITGLIEDER IHR MONATSABONNEMENT STORNIEREN?</a:t>
            </a:r>
          </a:p>
          <a:p>
            <a:pPr marL="540000" indent="-540000">
              <a:lnSpc>
                <a:spcPct val="100000"/>
              </a:lnSpc>
              <a:spcAft>
                <a:spcPts val="200"/>
              </a:spcAft>
              <a:buNone/>
            </a:pPr>
            <a:r>
              <a:rPr lang="de-DE" sz="1100" dirty="0"/>
              <a:t>A8	Wenn ein Preferred Customer Plus-Mitglieder ihr Monatsabonnement kündigen, bleiben sie bis zum Verlängerungsdatum Teil des Programms, können aber nicht mehr von Großhandelspreisen profitieren. Wenn sie die Verlängerungsgebühr nicht bezahlen, werden sie auf den Status „Einzelhandelskunde“ zurückgestuft.</a:t>
            </a:r>
          </a:p>
          <a:p>
            <a:pPr marL="540000" indent="-540000">
              <a:lnSpc>
                <a:spcPct val="100000"/>
              </a:lnSpc>
              <a:spcAft>
                <a:spcPts val="200"/>
              </a:spcAft>
              <a:buFont typeface="Wingdings" panose="05000000000000000000" pitchFamily="2" charset="2"/>
              <a:buNone/>
            </a:pPr>
            <a:r>
              <a:rPr lang="de-DE" sz="1100" b="1" dirty="0">
                <a:solidFill>
                  <a:schemeClr val="accent3"/>
                </a:solidFill>
              </a:rPr>
              <a:t>F9	WAS PASSIERT, WENN EIN EINZELHANDELSKUNDE EIN MONATSABONNEMENT ABSCHLIESST UND DIE REGISTRIERUNGSGEBÜHR FÜR DAS PREFERRED CUSTOMER PLUS-PROGRAMM VON 25 USD/25 EUR BEZAHLT?</a:t>
            </a:r>
          </a:p>
          <a:p>
            <a:pPr marL="540000" indent="-540000">
              <a:lnSpc>
                <a:spcPct val="100000"/>
              </a:lnSpc>
              <a:spcAft>
                <a:spcPts val="200"/>
              </a:spcAft>
              <a:buNone/>
            </a:pPr>
            <a:r>
              <a:rPr lang="de-DE" sz="1100" dirty="0"/>
              <a:t>A9	Sie werden automatisch auf den Preferred Customer Plus-Status hochgestuft. </a:t>
            </a:r>
          </a:p>
          <a:p>
            <a:pPr marL="540000" indent="-540000">
              <a:lnSpc>
                <a:spcPct val="100000"/>
              </a:lnSpc>
              <a:spcAft>
                <a:spcPts val="200"/>
              </a:spcAft>
              <a:buFont typeface="Wingdings" panose="05000000000000000000" pitchFamily="2" charset="2"/>
              <a:buNone/>
            </a:pPr>
            <a:r>
              <a:rPr lang="de-DE" sz="1100" b="1" dirty="0">
                <a:solidFill>
                  <a:schemeClr val="accent3"/>
                </a:solidFill>
              </a:rPr>
              <a:t>F10	IST DIE JÄHRLICHE VERLÄNGERUNGSGEBÜHR ERSTATTUNGSFÄHIG?</a:t>
            </a:r>
          </a:p>
          <a:p>
            <a:pPr marL="540000" indent="-540000">
              <a:lnSpc>
                <a:spcPct val="100000"/>
              </a:lnSpc>
              <a:spcAft>
                <a:spcPts val="200"/>
              </a:spcAft>
              <a:buNone/>
            </a:pPr>
            <a:r>
              <a:rPr lang="de-DE" sz="1100" dirty="0"/>
              <a:t>A10	Die Gebühr von 25 USD/25 EUR ist nicht erstattungsfähig. Sie erhalten vor Ablauf der Verlängerungsfrist eine E-Mail-Benachrichtigung, in der sie gefragt werden, ob sie ihren Status verlängern möchten.</a:t>
            </a:r>
          </a:p>
          <a:p>
            <a:pPr marL="540000" indent="-540000">
              <a:lnSpc>
                <a:spcPct val="100000"/>
              </a:lnSpc>
              <a:spcAft>
                <a:spcPts val="200"/>
              </a:spcAft>
              <a:buFont typeface="Wingdings" panose="05000000000000000000" pitchFamily="2" charset="2"/>
              <a:buNone/>
            </a:pPr>
            <a:r>
              <a:rPr lang="de-DE" sz="1100" b="1" dirty="0">
                <a:solidFill>
                  <a:schemeClr val="accent3"/>
                </a:solidFill>
              </a:rPr>
              <a:t>F11	KÖNNEN PREFERRED CUSTOMER PLUS-MITGLIEDER EINZELNE MONATE INNERHALB DES ABONNEMENTZEITRAUMS ÜBERSPRINGEN ODER AUSLASSEN, OHNE IHREN ANSPRUCH AUF IHRE TREUEPRÄMIE ZU VERLIEREN?</a:t>
            </a:r>
          </a:p>
          <a:p>
            <a:pPr marL="540000" indent="-540000">
              <a:lnSpc>
                <a:spcPct val="100000"/>
              </a:lnSpc>
              <a:spcAft>
                <a:spcPts val="200"/>
              </a:spcAft>
              <a:buNone/>
            </a:pPr>
            <a:r>
              <a:rPr lang="de-DE" sz="1100" dirty="0"/>
              <a:t>A11	Kunden können innerhalb eines zusammenhängenden 12-Monats-Zeitraums zwei Monate auslassen oder überspringen, ohne dass ihre Treueprämien verfallen. Der 12-Monats-Zeitraum beginnt mit der ersten qualifizierten Bestellung. Wenn sie mehr als zwei Bestellungen zurücksenden, geht ihr Fortschritt verloren und die Anzahl der qualifizierten Bestellungen wird auf 0 zurückgesetzt. Die Produktproben selbst werden in diesem Fall nicht zurückgesetzt, sondern von der letzten Prämie fortgesetzt.</a:t>
            </a:r>
            <a:endParaRPr lang="de-DE" sz="1100" b="1" dirty="0">
              <a:solidFill>
                <a:schemeClr val="accent3"/>
              </a:solidFill>
            </a:endParaRPr>
          </a:p>
        </p:txBody>
      </p:sp>
    </p:spTree>
    <p:extLst>
      <p:ext uri="{BB962C8B-B14F-4D97-AF65-F5344CB8AC3E}">
        <p14:creationId xmlns:p14="http://schemas.microsoft.com/office/powerpoint/2010/main" val="3442361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alpha val="57000"/>
          </a:schemeClr>
        </a:solidFill>
        <a:effectLst/>
      </p:bgPr>
    </p:bg>
    <p:spTree>
      <p:nvGrpSpPr>
        <p:cNvPr id="1" name="">
          <a:extLst>
            <a:ext uri="{FF2B5EF4-FFF2-40B4-BE49-F238E27FC236}">
              <a16:creationId xmlns:a16="http://schemas.microsoft.com/office/drawing/2014/main" id="{F2C76F0F-24A4-9564-72FC-617D168440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7F7DC6-4A72-3C42-24B1-2586D3E63E3D}"/>
              </a:ext>
            </a:extLst>
          </p:cNvPr>
          <p:cNvSpPr>
            <a:spLocks noGrp="1"/>
          </p:cNvSpPr>
          <p:nvPr>
            <p:ph type="title"/>
          </p:nvPr>
        </p:nvSpPr>
        <p:spPr/>
        <p:txBody>
          <a:bodyPr/>
          <a:lstStyle/>
          <a:p>
            <a:r>
              <a:rPr lang="en-IE" dirty="0">
                <a:solidFill>
                  <a:schemeClr val="accent3"/>
                </a:solidFill>
              </a:rPr>
              <a:t>FAQs</a:t>
            </a:r>
          </a:p>
        </p:txBody>
      </p:sp>
      <p:sp>
        <p:nvSpPr>
          <p:cNvPr id="8" name="Content Placeholder 2">
            <a:extLst>
              <a:ext uri="{FF2B5EF4-FFF2-40B4-BE49-F238E27FC236}">
                <a16:creationId xmlns:a16="http://schemas.microsoft.com/office/drawing/2014/main" id="{82F19A3F-43CC-4FB4-3E1E-684C31EDDF09}"/>
              </a:ext>
            </a:extLst>
          </p:cNvPr>
          <p:cNvSpPr>
            <a:spLocks noGrp="1"/>
          </p:cNvSpPr>
          <p:nvPr>
            <p:ph idx="1"/>
          </p:nvPr>
        </p:nvSpPr>
        <p:spPr>
          <a:xfrm>
            <a:off x="864000" y="1690688"/>
            <a:ext cx="10464000" cy="3940963"/>
          </a:xfrm>
        </p:spPr>
        <p:txBody>
          <a:bodyPr numCol="1"/>
          <a:lstStyle/>
          <a:p>
            <a:pPr marL="540000" indent="-540000">
              <a:lnSpc>
                <a:spcPct val="100000"/>
              </a:lnSpc>
              <a:spcAft>
                <a:spcPts val="200"/>
              </a:spcAft>
              <a:buFont typeface="Wingdings" panose="05000000000000000000" pitchFamily="2" charset="2"/>
              <a:buNone/>
            </a:pPr>
            <a:r>
              <a:rPr lang="de-DE" sz="1100" b="1" dirty="0">
                <a:solidFill>
                  <a:schemeClr val="accent3"/>
                </a:solidFill>
              </a:rPr>
              <a:t>F12	KÖNNEN PREFERRED CUSTOMER PLUS-MITGLIEDER ÜBER DAS SHARE-PROGRAMM MEHR ALS EINE PRODUKTGUTSCHRIFT IM WERT VON 100 USD/95 EUR PRO MONAT VERDIENEN?</a:t>
            </a:r>
          </a:p>
          <a:p>
            <a:pPr marL="540000" indent="-540000">
              <a:lnSpc>
                <a:spcPct val="100000"/>
              </a:lnSpc>
              <a:spcAft>
                <a:spcPts val="200"/>
              </a:spcAft>
              <a:buNone/>
            </a:pPr>
            <a:r>
              <a:rPr lang="de-DE" sz="1100" dirty="0"/>
              <a:t>A12	Ja, das können sie! Wenn die von Preferred Customer Plus-Mitgliedern geworbenen Kunden in einem bestimmten Monat weitere Produkte kaufen, können sie zusätzliche Gutschriften verdienen! Die Anzahl der Gutschriften, die pro Monat gesammelt werden können, ist nicht begrenzt.</a:t>
            </a:r>
          </a:p>
          <a:p>
            <a:pPr marL="540000" indent="-540000">
              <a:lnSpc>
                <a:spcPct val="100000"/>
              </a:lnSpc>
              <a:spcAft>
                <a:spcPts val="200"/>
              </a:spcAft>
              <a:buFont typeface="Wingdings" panose="05000000000000000000" pitchFamily="2" charset="2"/>
              <a:buNone/>
            </a:pPr>
            <a:r>
              <a:rPr lang="de-DE" sz="1100" b="1" dirty="0">
                <a:solidFill>
                  <a:schemeClr val="accent3"/>
                </a:solidFill>
              </a:rPr>
              <a:t>F13	WIRD DAS GUTHABEN VON PREFERRED CUSTOMER PLUS-MITGLIEDERN AUTOMATISCH AUF IHRE BESTELLUNGEN ANGEWENDET?</a:t>
            </a:r>
          </a:p>
          <a:p>
            <a:pPr marL="540000" indent="-540000">
              <a:lnSpc>
                <a:spcPct val="100000"/>
              </a:lnSpc>
              <a:spcAft>
                <a:spcPts val="200"/>
              </a:spcAft>
              <a:buNone/>
            </a:pPr>
            <a:r>
              <a:rPr lang="de-DE" sz="1100" dirty="0"/>
              <a:t>A13	Ja! Sie müssen nicht mehr extra die entsprechende Einstellung aktivieren, um das Gutschriften aus dem Share-Programm anzurechnen.</a:t>
            </a:r>
          </a:p>
          <a:p>
            <a:pPr marL="540000" indent="-540000">
              <a:lnSpc>
                <a:spcPct val="100000"/>
              </a:lnSpc>
              <a:spcAft>
                <a:spcPts val="200"/>
              </a:spcAft>
              <a:buFont typeface="Wingdings" panose="05000000000000000000" pitchFamily="2" charset="2"/>
              <a:buNone/>
            </a:pPr>
            <a:r>
              <a:rPr lang="de-DE" sz="1100" b="1" dirty="0">
                <a:solidFill>
                  <a:schemeClr val="accent3"/>
                </a:solidFill>
              </a:rPr>
              <a:t>F14	VERFALLEN GUTSCHRIFTEN NACH EINER BESTIMMTEN ZEIT, ODER KÖNNEN SIE UNBEGRENZT VERWENDET WERDEN?</a:t>
            </a:r>
          </a:p>
          <a:p>
            <a:pPr marL="540000" indent="-540000">
              <a:lnSpc>
                <a:spcPct val="100000"/>
              </a:lnSpc>
              <a:spcAft>
                <a:spcPts val="200"/>
              </a:spcAft>
              <a:buNone/>
            </a:pPr>
            <a:r>
              <a:rPr lang="de-DE" sz="1100" dirty="0"/>
              <a:t>A14	Gutschriften verfallen nach zwei Monaten.</a:t>
            </a:r>
          </a:p>
          <a:p>
            <a:pPr marL="540000" indent="-540000">
              <a:lnSpc>
                <a:spcPct val="100000"/>
              </a:lnSpc>
              <a:spcAft>
                <a:spcPts val="200"/>
              </a:spcAft>
              <a:buFont typeface="Wingdings" panose="05000000000000000000" pitchFamily="2" charset="2"/>
              <a:buNone/>
            </a:pPr>
            <a:r>
              <a:rPr lang="de-DE" sz="1100" b="1" dirty="0">
                <a:solidFill>
                  <a:schemeClr val="accent3"/>
                </a:solidFill>
              </a:rPr>
              <a:t>F15	WAS GILT FÜR DIE ZWECKE DES SHARE-PROGRAMMS ALS QUALIFIZIERTE BESTELLUNG?</a:t>
            </a:r>
          </a:p>
          <a:p>
            <a:pPr marL="540000" indent="-540000">
              <a:lnSpc>
                <a:spcPct val="100000"/>
              </a:lnSpc>
              <a:spcAft>
                <a:spcPts val="200"/>
              </a:spcAft>
              <a:buNone/>
            </a:pPr>
            <a:r>
              <a:rPr lang="de-DE" sz="1100" dirty="0"/>
              <a:t>A15	Damit Preferred Customer Plus-Mitglieder im Rahmen des Share-Programms eine Gutschrift verdienen können, müssen Bestellungen von geworbenen Kunden einen BV-Wert haben. Als qualifizierte Bestellung gelten alle Bestellungen mit BV-Wert. </a:t>
            </a:r>
          </a:p>
          <a:p>
            <a:pPr marL="540000" indent="-540000">
              <a:lnSpc>
                <a:spcPct val="100000"/>
              </a:lnSpc>
              <a:spcAft>
                <a:spcPts val="200"/>
              </a:spcAft>
              <a:buFont typeface="Wingdings" panose="05000000000000000000" pitchFamily="2" charset="2"/>
              <a:buNone/>
            </a:pPr>
            <a:r>
              <a:rPr lang="de-DE" sz="1100" b="1" dirty="0">
                <a:solidFill>
                  <a:schemeClr val="accent3"/>
                </a:solidFill>
              </a:rPr>
              <a:t>F16	KÖNNEN DIE GUTSCHRIFTEN AUS DEM SHARE-PROGRAMM NUR AUF PFLASTER ANGEWENDET WERDEN?</a:t>
            </a:r>
          </a:p>
          <a:p>
            <a:pPr marL="540000" indent="-540000">
              <a:lnSpc>
                <a:spcPct val="100000"/>
              </a:lnSpc>
              <a:spcAft>
                <a:spcPts val="200"/>
              </a:spcAft>
              <a:buNone/>
            </a:pPr>
            <a:r>
              <a:rPr lang="de-DE" sz="1100" dirty="0"/>
              <a:t>A16	Nicht mehr. Die Gutschriften aus dem Share-Programm können zukünftig auf jedes Produkt angewendet werden.</a:t>
            </a:r>
          </a:p>
          <a:p>
            <a:pPr marL="540000" indent="-540000">
              <a:lnSpc>
                <a:spcPct val="100000"/>
              </a:lnSpc>
              <a:spcAft>
                <a:spcPts val="200"/>
              </a:spcAft>
              <a:buFont typeface="Wingdings" panose="05000000000000000000" pitchFamily="2" charset="2"/>
              <a:buNone/>
            </a:pPr>
            <a:r>
              <a:rPr lang="de-DE" sz="1100" b="1" dirty="0">
                <a:solidFill>
                  <a:schemeClr val="accent3"/>
                </a:solidFill>
              </a:rPr>
              <a:t>F17	WERDEN DIE BESTEHENDEN PRÄMIEN FÜR PREFERRED CUSTOMER/PREFERRED CUSTOMER PLUS-KUNDEN MIT EINFÜHRUNG DIESER VERBESSERUNGEN FORTGESETZT ODER WERDEN SIE ZURÜCKGESETZT?</a:t>
            </a:r>
          </a:p>
          <a:p>
            <a:pPr marL="540000" indent="-540000">
              <a:lnSpc>
                <a:spcPct val="100000"/>
              </a:lnSpc>
              <a:spcAft>
                <a:spcPts val="200"/>
              </a:spcAft>
              <a:buNone/>
            </a:pPr>
            <a:r>
              <a:rPr lang="de-DE" sz="1100" dirty="0"/>
              <a:t>A17	Das aktuelle Prämienprogramm wird mit dem Start des neuen Programms zurückgesetzt. Mit dem Start des neuen Prämienprogramms beginnen alle wieder bei Null.</a:t>
            </a:r>
          </a:p>
          <a:p>
            <a:pPr marL="540000" indent="-540000">
              <a:lnSpc>
                <a:spcPct val="100000"/>
              </a:lnSpc>
              <a:spcAft>
                <a:spcPts val="200"/>
              </a:spcAft>
              <a:buFont typeface="Wingdings" panose="05000000000000000000" pitchFamily="2" charset="2"/>
              <a:buNone/>
            </a:pPr>
            <a:r>
              <a:rPr lang="de-DE" sz="1100" b="1" dirty="0">
                <a:solidFill>
                  <a:schemeClr val="accent3"/>
                </a:solidFill>
              </a:rPr>
              <a:t>F19	KANN FÜR DIE LETZTE TREUEPRÄMIE EIN BELIEBIGES ALAVIDA-PRODUKT (Z. B. PFLASTER, TAGESFRISCHER GESICHTSNEKTAR, NACHTPFLEGE-CREME, AUGENCREME) AUSGEWÄHLT WERDEN?</a:t>
            </a:r>
          </a:p>
          <a:p>
            <a:pPr marL="540000" indent="-540000">
              <a:lnSpc>
                <a:spcPct val="100000"/>
              </a:lnSpc>
              <a:spcAft>
                <a:spcPts val="200"/>
              </a:spcAft>
              <a:buNone/>
            </a:pPr>
            <a:r>
              <a:rPr lang="de-DE" sz="1100" dirty="0"/>
              <a:t>A19	Ja. Jedes der Alavida-Produkte kann ausgewählt werden.</a:t>
            </a:r>
          </a:p>
        </p:txBody>
      </p:sp>
    </p:spTree>
    <p:extLst>
      <p:ext uri="{BB962C8B-B14F-4D97-AF65-F5344CB8AC3E}">
        <p14:creationId xmlns:p14="http://schemas.microsoft.com/office/powerpoint/2010/main" val="55949705"/>
      </p:ext>
    </p:extLst>
  </p:cSld>
  <p:clrMapOvr>
    <a:masterClrMapping/>
  </p:clrMapOvr>
</p:sld>
</file>

<file path=ppt/theme/theme1.xml><?xml version="1.0" encoding="utf-8"?>
<a:theme xmlns:a="http://schemas.openxmlformats.org/drawingml/2006/main" name="Office Theme">
  <a:themeElements>
    <a:clrScheme name="LW PC PC+">
      <a:dk1>
        <a:srgbClr val="0C0C0C"/>
      </a:dk1>
      <a:lt1>
        <a:sysClr val="window" lastClr="FFFFFF"/>
      </a:lt1>
      <a:dk2>
        <a:srgbClr val="3F3F3F"/>
      </a:dk2>
      <a:lt2>
        <a:srgbClr val="F2F2F2"/>
      </a:lt2>
      <a:accent1>
        <a:srgbClr val="00B2CB"/>
      </a:accent1>
      <a:accent2>
        <a:srgbClr val="5D2E64"/>
      </a:accent2>
      <a:accent3>
        <a:srgbClr val="145091"/>
      </a:accent3>
      <a:accent4>
        <a:srgbClr val="5EB3E4"/>
      </a:accent4>
      <a:accent5>
        <a:srgbClr val="999999"/>
      </a:accent5>
      <a:accent6>
        <a:srgbClr val="F2F2F2"/>
      </a:accent6>
      <a:hlink>
        <a:srgbClr val="145091"/>
      </a:hlink>
      <a:folHlink>
        <a:srgbClr val="5D2E64"/>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389</TotalTime>
  <Words>1793</Words>
  <Application>Microsoft Office PowerPoint</Application>
  <PresentationFormat>Widescreen</PresentationFormat>
  <Paragraphs>103</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Arial</vt:lpstr>
      <vt:lpstr>Cabin</vt:lpstr>
      <vt:lpstr>Wingdings</vt:lpstr>
      <vt:lpstr>Office Theme</vt:lpstr>
      <vt:lpstr>PowerPoint Presentation</vt:lpstr>
      <vt:lpstr>Zusammenfassung der Änderungen am Preferred Customer/Preferred Customer Plus-Programm 2025</vt:lpstr>
      <vt:lpstr>Was bleibt gleich?</vt:lpstr>
      <vt:lpstr>TREUEPRÄMIEN</vt:lpstr>
      <vt:lpstr>Treueprämien - Preferred Customer</vt:lpstr>
      <vt:lpstr>Treueprämien - Preferred Customer Plus </vt:lpstr>
      <vt:lpstr>Upgrades für das Share-Programm für Preferred Customer Plus-Kunden</vt:lpstr>
      <vt:lpstr>Upgrades für das Share-Programm für Preferred Customer Plus-Kunden</vt:lpstr>
      <vt:lpstr>FAQs</vt:lpstr>
      <vt:lpstr>FAQs</vt:lpstr>
      <vt:lpstr>FAQs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Stephen Johnson</dc:creator>
  <cp:lastModifiedBy>Stephen Johnson</cp:lastModifiedBy>
  <cp:revision>12</cp:revision>
  <dcterms:created xsi:type="dcterms:W3CDTF">2025-03-12T11:45:21Z</dcterms:created>
  <dcterms:modified xsi:type="dcterms:W3CDTF">2025-04-01T17:00:08Z</dcterms:modified>
</cp:coreProperties>
</file>